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62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29"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30"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33"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34" name="Picture 33"/>
          <p:cNvPicPr/>
          <p:nvPr/>
        </p:nvPicPr>
        <p:blipFill>
          <a:blip r:embed="rId2"/>
          <a:stretch>
            <a:fillRect/>
          </a:stretch>
        </p:blipFill>
        <p:spPr>
          <a:xfrm>
            <a:off x="3602880" y="1604520"/>
            <a:ext cx="4984920" cy="3977280"/>
          </a:xfrm>
          <a:prstGeom prst="rect">
            <a:avLst/>
          </a:prstGeom>
          <a:ln>
            <a:noFill/>
          </a:ln>
        </p:spPr>
      </p:pic>
      <p:pic>
        <p:nvPicPr>
          <p:cNvPr id="35" name="Picture 34"/>
          <p:cNvPicPr/>
          <p:nvPr/>
        </p:nvPicPr>
        <p:blipFill>
          <a:blip r:embed="rId2"/>
          <a:stretch>
            <a:fillRect/>
          </a:stretch>
        </p:blipFill>
        <p:spPr>
          <a:xfrm>
            <a:off x="360288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39" name="PlaceHolder 2"/>
          <p:cNvSpPr>
            <a:spLocks noGrp="1"/>
          </p:cNvSpPr>
          <p:nvPr>
            <p:ph type="subTitle"/>
          </p:nvPr>
        </p:nvSpPr>
        <p:spPr>
          <a:xfrm>
            <a:off x="609480" y="1604520"/>
            <a:ext cx="10972440" cy="397764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41"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43"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44"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609480" y="273600"/>
            <a:ext cx="10972440" cy="530820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48"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49"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50"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609480" y="1604520"/>
            <a:ext cx="10972440" cy="397764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52"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53"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54"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56"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57"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58"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60"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61"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63"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64"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65"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66"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68"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69"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70" name="Picture 69"/>
          <p:cNvPicPr/>
          <p:nvPr/>
        </p:nvPicPr>
        <p:blipFill>
          <a:blip r:embed="rId2"/>
          <a:stretch>
            <a:fillRect/>
          </a:stretch>
        </p:blipFill>
        <p:spPr>
          <a:xfrm>
            <a:off x="3602880" y="1604520"/>
            <a:ext cx="4984920" cy="3977280"/>
          </a:xfrm>
          <a:prstGeom prst="rect">
            <a:avLst/>
          </a:prstGeom>
          <a:ln>
            <a:noFill/>
          </a:ln>
        </p:spPr>
      </p:pic>
      <p:pic>
        <p:nvPicPr>
          <p:cNvPr id="71" name="Picture 70"/>
          <p:cNvPicPr/>
          <p:nvPr/>
        </p:nvPicPr>
        <p:blipFill>
          <a:blip r:embed="rId2"/>
          <a:stretch>
            <a:fillRect/>
          </a:stretch>
        </p:blipFill>
        <p:spPr>
          <a:xfrm>
            <a:off x="360288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75" name="PlaceHolder 2"/>
          <p:cNvSpPr>
            <a:spLocks noGrp="1"/>
          </p:cNvSpPr>
          <p:nvPr>
            <p:ph type="subTitle"/>
          </p:nvPr>
        </p:nvSpPr>
        <p:spPr>
          <a:xfrm>
            <a:off x="609480" y="1604520"/>
            <a:ext cx="10972440" cy="397764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77"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79"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80"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609480" y="273600"/>
            <a:ext cx="10972440" cy="530820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84"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85"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86"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88"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89"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90"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92"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93"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94"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96"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97"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99"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00"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01"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102"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104"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105"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106" name="Picture 105"/>
          <p:cNvPicPr/>
          <p:nvPr/>
        </p:nvPicPr>
        <p:blipFill>
          <a:blip r:embed="rId2"/>
          <a:stretch>
            <a:fillRect/>
          </a:stretch>
        </p:blipFill>
        <p:spPr>
          <a:xfrm>
            <a:off x="3602880" y="1604520"/>
            <a:ext cx="4984920" cy="3977280"/>
          </a:xfrm>
          <a:prstGeom prst="rect">
            <a:avLst/>
          </a:prstGeom>
          <a:ln>
            <a:noFill/>
          </a:ln>
        </p:spPr>
      </p:pic>
      <p:pic>
        <p:nvPicPr>
          <p:cNvPr id="107" name="Picture 106"/>
          <p:cNvPicPr/>
          <p:nvPr/>
        </p:nvPicPr>
        <p:blipFill>
          <a:blip r:embed="rId2"/>
          <a:stretch>
            <a:fillRect/>
          </a:stretch>
        </p:blipFill>
        <p:spPr>
          <a:xfrm>
            <a:off x="3602880" y="1604520"/>
            <a:ext cx="498492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111" name="PlaceHolder 2"/>
          <p:cNvSpPr>
            <a:spLocks noGrp="1"/>
          </p:cNvSpPr>
          <p:nvPr>
            <p:ph type="subTitle"/>
          </p:nvPr>
        </p:nvSpPr>
        <p:spPr>
          <a:xfrm>
            <a:off x="609480" y="1604520"/>
            <a:ext cx="10972440" cy="3977640"/>
          </a:xfrm>
          <a:prstGeom prst="rect">
            <a:avLst/>
          </a:prstGeom>
        </p:spPr>
        <p:txBody>
          <a:bodyPr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113"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115"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116"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609480" y="273600"/>
            <a:ext cx="10972440" cy="530820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120"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21"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122"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125"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26"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128"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29"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30"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132"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133"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135"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36"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37"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138"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140"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141"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142" name="Picture 141"/>
          <p:cNvPicPr/>
          <p:nvPr/>
        </p:nvPicPr>
        <p:blipFill>
          <a:blip r:embed="rId2"/>
          <a:stretch>
            <a:fillRect/>
          </a:stretch>
        </p:blipFill>
        <p:spPr>
          <a:xfrm>
            <a:off x="3602880" y="1604520"/>
            <a:ext cx="4984920" cy="3977280"/>
          </a:xfrm>
          <a:prstGeom prst="rect">
            <a:avLst/>
          </a:prstGeom>
          <a:ln>
            <a:noFill/>
          </a:ln>
        </p:spPr>
      </p:pic>
      <p:pic>
        <p:nvPicPr>
          <p:cNvPr id="143" name="Picture 142"/>
          <p:cNvPicPr/>
          <p:nvPr/>
        </p:nvPicPr>
        <p:blipFill>
          <a:blip r:embed="rId2"/>
          <a:stretch>
            <a:fillRect/>
          </a:stretch>
        </p:blipFill>
        <p:spPr>
          <a:xfrm>
            <a:off x="3602880" y="1604520"/>
            <a:ext cx="4984920" cy="3977280"/>
          </a:xfrm>
          <a:prstGeom prst="rect">
            <a:avLst/>
          </a:prstGeom>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820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3"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14"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516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080" cy="1144800"/>
          </a:xfrm>
          <a:prstGeom prst="rect">
            <a:avLst/>
          </a:prstGeom>
        </p:spPr>
        <p:txBody>
          <a:bodyPr lIns="0" tIns="0" rIns="0" bIns="0" anchor="ctr"/>
          <a:lstStyle/>
          <a:p>
            <a:r>
              <a:rPr lang="en-IN">
                <a:latin typeface="Arial"/>
              </a:rPr>
              <a:t>Click to edit the title text format</a:t>
            </a:r>
            <a:endParaRPr/>
          </a:p>
        </p:txBody>
      </p:sp>
      <p:sp>
        <p:nvSpPr>
          <p:cNvPr id="3" name="PlaceHolder 2"/>
          <p:cNvSpPr>
            <a:spLocks noGrp="1"/>
          </p:cNvSpPr>
          <p:nvPr>
            <p:ph type="body"/>
          </p:nvPr>
        </p:nvSpPr>
        <p:spPr>
          <a:xfrm>
            <a:off x="609480" y="1604520"/>
            <a:ext cx="10972080" cy="3976920"/>
          </a:xfrm>
          <a:prstGeom prst="rect">
            <a:avLst/>
          </a:prstGeom>
        </p:spPr>
        <p:txBody>
          <a:bodyPr lIns="0" tIns="0" rIns="0" bIns="0"/>
          <a:lstStyle/>
          <a:p>
            <a:pPr>
              <a:buSzPct val="45000"/>
              <a:buFont typeface="StarSymbol"/>
              <a:buChar char=""/>
            </a:pPr>
            <a:r>
              <a:rPr lang="en-IN">
                <a:latin typeface="Arial"/>
              </a:rPr>
              <a:t>Click to edit the outline text format</a:t>
            </a:r>
            <a:endParaRPr/>
          </a:p>
          <a:p>
            <a:pPr lvl="1">
              <a:buSzPct val="75000"/>
              <a:buFont typeface="StarSymbol"/>
              <a:buChar char=""/>
            </a:pPr>
            <a:r>
              <a:rPr lang="en-IN">
                <a:latin typeface="Arial"/>
              </a:rPr>
              <a:t>Second Outline Level</a:t>
            </a:r>
            <a:endParaRPr/>
          </a:p>
          <a:p>
            <a:pPr lvl="2">
              <a:buSzPct val="45000"/>
              <a:buFont typeface="StarSymbol"/>
              <a:buChar char=""/>
            </a:pPr>
            <a:r>
              <a:rPr lang="en-IN">
                <a:latin typeface="Arial"/>
              </a:rPr>
              <a:t>Third Outline Level</a:t>
            </a:r>
            <a:endParaRPr/>
          </a:p>
          <a:p>
            <a:pPr lvl="3">
              <a:buSzPct val="75000"/>
              <a:buFont typeface="StarSymbol"/>
              <a:buChar char=""/>
            </a:pPr>
            <a:r>
              <a:rPr lang="en-IN">
                <a:latin typeface="Arial"/>
              </a:rPr>
              <a:t>Fourth Outline Level</a:t>
            </a:r>
            <a:endParaRPr/>
          </a:p>
          <a:p>
            <a:pPr lvl="4">
              <a:buSzPct val="45000"/>
              <a:buFont typeface="StarSymbol"/>
              <a:buChar char=""/>
            </a:pPr>
            <a:r>
              <a:rPr lang="en-IN">
                <a:latin typeface="Arial"/>
              </a:rPr>
              <a:t>Fifth Outline Level</a:t>
            </a:r>
            <a:endParaRPr/>
          </a:p>
          <a:p>
            <a:pPr lvl="5">
              <a:buSzPct val="45000"/>
              <a:buFont typeface="StarSymbol"/>
              <a:buChar char=""/>
            </a:pPr>
            <a:r>
              <a:rPr lang="en-IN">
                <a:latin typeface="Arial"/>
              </a:rPr>
              <a:t>Sixth Outline Level</a:t>
            </a:r>
            <a:endParaRPr/>
          </a:p>
          <a:p>
            <a:pPr lvl="6">
              <a:buSzPct val="45000"/>
              <a:buFont typeface="StarSymbol"/>
              <a:buChar char=""/>
            </a:pPr>
            <a:r>
              <a:rPr lang="en-IN">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IN" sz="4400">
                <a:latin typeface="Arial"/>
              </a:rPr>
              <a:t>Click to edit the title text format</a:t>
            </a:r>
            <a:endParaRPr/>
          </a:p>
        </p:txBody>
      </p:sp>
      <p:sp>
        <p:nvSpPr>
          <p:cNvPr id="37" name="PlaceHolder 2"/>
          <p:cNvSpPr>
            <a:spLocks noGrp="1"/>
          </p:cNvSpPr>
          <p:nvPr>
            <p:ph type="body"/>
          </p:nvPr>
        </p:nvSpPr>
        <p:spPr>
          <a:xfrm>
            <a:off x="609480" y="1604520"/>
            <a:ext cx="10972440" cy="3977280"/>
          </a:xfrm>
          <a:prstGeom prst="rect">
            <a:avLst/>
          </a:prstGeom>
        </p:spPr>
        <p:txBody>
          <a:bodyPr lIns="0" tIns="0" rIns="0" bIns="0"/>
          <a:lstStyle/>
          <a:p>
            <a:pPr>
              <a:buSzPct val="45000"/>
              <a:buFont typeface="StarSymbol"/>
              <a:buChar char=""/>
            </a:pPr>
            <a:r>
              <a:rPr lang="en-IN" sz="3200">
                <a:latin typeface="Arial"/>
              </a:rPr>
              <a:t>Click to edit the outline text format</a:t>
            </a:r>
            <a:endParaRPr/>
          </a:p>
          <a:p>
            <a:pPr lvl="1">
              <a:buSzPct val="75000"/>
              <a:buFont typeface="StarSymbol"/>
              <a:buChar char=""/>
            </a:pPr>
            <a:r>
              <a:rPr lang="en-IN" sz="2800">
                <a:latin typeface="Arial"/>
              </a:rPr>
              <a:t>Second Outline Level</a:t>
            </a:r>
            <a:endParaRPr/>
          </a:p>
          <a:p>
            <a:pPr lvl="2">
              <a:buSzPct val="45000"/>
              <a:buFont typeface="StarSymbol"/>
              <a:buChar char=""/>
            </a:pPr>
            <a:r>
              <a:rPr lang="en-IN" sz="2400">
                <a:latin typeface="Arial"/>
              </a:rPr>
              <a:t>Third Outline Level</a:t>
            </a:r>
            <a:endParaRPr/>
          </a:p>
          <a:p>
            <a:pPr lvl="3">
              <a:buSzPct val="75000"/>
              <a:buFont typeface="StarSymbol"/>
              <a:buChar char=""/>
            </a:pPr>
            <a:r>
              <a:rPr lang="en-IN" sz="2000">
                <a:latin typeface="Arial"/>
              </a:rPr>
              <a:t>Fourth Outline Level</a:t>
            </a:r>
            <a:endParaRPr/>
          </a:p>
          <a:p>
            <a:pPr lvl="4">
              <a:buSzPct val="45000"/>
              <a:buFont typeface="StarSymbol"/>
              <a:buChar char=""/>
            </a:pPr>
            <a:r>
              <a:rPr lang="en-IN" sz="2000">
                <a:latin typeface="Arial"/>
              </a:rPr>
              <a:t>Fifth Outline Level</a:t>
            </a:r>
            <a:endParaRPr/>
          </a:p>
          <a:p>
            <a:pPr lvl="5">
              <a:buSzPct val="45000"/>
              <a:buFont typeface="StarSymbol"/>
              <a:buChar char=""/>
            </a:pPr>
            <a:r>
              <a:rPr lang="en-IN" sz="2000">
                <a:latin typeface="Arial"/>
              </a:rPr>
              <a:t>Sixth Outline Level</a:t>
            </a:r>
            <a:endParaRPr/>
          </a:p>
          <a:p>
            <a:pPr lvl="6">
              <a:buSzPct val="45000"/>
              <a:buFont typeface="StarSymbol"/>
              <a:buChar char=""/>
            </a:pPr>
            <a:r>
              <a:rPr lang="en-IN"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080" cy="1144800"/>
          </a:xfrm>
          <a:prstGeom prst="rect">
            <a:avLst/>
          </a:prstGeom>
        </p:spPr>
        <p:txBody>
          <a:bodyPr lIns="0" tIns="0" rIns="0" bIns="0" anchor="ctr"/>
          <a:lstStyle/>
          <a:p>
            <a:r>
              <a:rPr lang="en-IN">
                <a:latin typeface="Arial"/>
              </a:rPr>
              <a:t>Click to edit the title text format</a:t>
            </a:r>
            <a:endParaRPr/>
          </a:p>
        </p:txBody>
      </p:sp>
      <p:sp>
        <p:nvSpPr>
          <p:cNvPr id="73" name="PlaceHolder 2"/>
          <p:cNvSpPr>
            <a:spLocks noGrp="1"/>
          </p:cNvSpPr>
          <p:nvPr>
            <p:ph type="body"/>
          </p:nvPr>
        </p:nvSpPr>
        <p:spPr>
          <a:xfrm>
            <a:off x="609480" y="1604520"/>
            <a:ext cx="10972080" cy="3976920"/>
          </a:xfrm>
          <a:prstGeom prst="rect">
            <a:avLst/>
          </a:prstGeom>
        </p:spPr>
        <p:txBody>
          <a:bodyPr lIns="0" tIns="0" rIns="0" bIns="0"/>
          <a:lstStyle/>
          <a:p>
            <a:pPr>
              <a:buSzPct val="45000"/>
              <a:buFont typeface="StarSymbol"/>
              <a:buChar char=""/>
            </a:pPr>
            <a:r>
              <a:rPr lang="en-IN">
                <a:latin typeface="Arial"/>
              </a:rPr>
              <a:t>Click to edit the outline text format</a:t>
            </a:r>
            <a:endParaRPr/>
          </a:p>
          <a:p>
            <a:pPr lvl="1">
              <a:buSzPct val="75000"/>
              <a:buFont typeface="StarSymbol"/>
              <a:buChar char=""/>
            </a:pPr>
            <a:r>
              <a:rPr lang="en-IN">
                <a:latin typeface="Arial"/>
              </a:rPr>
              <a:t>Second Outline Level</a:t>
            </a:r>
            <a:endParaRPr/>
          </a:p>
          <a:p>
            <a:pPr lvl="2">
              <a:buSzPct val="45000"/>
              <a:buFont typeface="StarSymbol"/>
              <a:buChar char=""/>
            </a:pPr>
            <a:r>
              <a:rPr lang="en-IN">
                <a:latin typeface="Arial"/>
              </a:rPr>
              <a:t>Third Outline Level</a:t>
            </a:r>
            <a:endParaRPr/>
          </a:p>
          <a:p>
            <a:pPr lvl="3">
              <a:buSzPct val="75000"/>
              <a:buFont typeface="StarSymbol"/>
              <a:buChar char=""/>
            </a:pPr>
            <a:r>
              <a:rPr lang="en-IN">
                <a:latin typeface="Arial"/>
              </a:rPr>
              <a:t>Fourth Outline Level</a:t>
            </a:r>
            <a:endParaRPr/>
          </a:p>
          <a:p>
            <a:pPr lvl="4">
              <a:buSzPct val="45000"/>
              <a:buFont typeface="StarSymbol"/>
              <a:buChar char=""/>
            </a:pPr>
            <a:r>
              <a:rPr lang="en-IN">
                <a:latin typeface="Arial"/>
              </a:rPr>
              <a:t>Fifth Outline Level</a:t>
            </a:r>
            <a:endParaRPr/>
          </a:p>
          <a:p>
            <a:pPr lvl="5">
              <a:buSzPct val="45000"/>
              <a:buFont typeface="StarSymbol"/>
              <a:buChar char=""/>
            </a:pPr>
            <a:r>
              <a:rPr lang="en-IN">
                <a:latin typeface="Arial"/>
              </a:rPr>
              <a:t>Sixth Outline Level</a:t>
            </a:r>
            <a:endParaRPr/>
          </a:p>
          <a:p>
            <a:pPr lvl="6">
              <a:buSzPct val="45000"/>
              <a:buFont typeface="StarSymbol"/>
              <a:buChar char=""/>
            </a:pPr>
            <a:r>
              <a:rPr lang="en-IN">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IN" sz="4400">
                <a:latin typeface="Arial"/>
              </a:rPr>
              <a:t>Click to edit the title text format</a:t>
            </a:r>
            <a:endParaRPr/>
          </a:p>
        </p:txBody>
      </p:sp>
      <p:sp>
        <p:nvSpPr>
          <p:cNvPr id="109" name="PlaceHolder 2"/>
          <p:cNvSpPr>
            <a:spLocks noGrp="1"/>
          </p:cNvSpPr>
          <p:nvPr>
            <p:ph type="body"/>
          </p:nvPr>
        </p:nvSpPr>
        <p:spPr>
          <a:xfrm>
            <a:off x="609480" y="1604520"/>
            <a:ext cx="10972440" cy="3977280"/>
          </a:xfrm>
          <a:prstGeom prst="rect">
            <a:avLst/>
          </a:prstGeom>
        </p:spPr>
        <p:txBody>
          <a:bodyPr lIns="0" tIns="0" rIns="0" bIns="0"/>
          <a:lstStyle/>
          <a:p>
            <a:pPr>
              <a:buSzPct val="45000"/>
              <a:buFont typeface="StarSymbol"/>
              <a:buChar char=""/>
            </a:pPr>
            <a:r>
              <a:rPr lang="en-IN" sz="3200">
                <a:latin typeface="Arial"/>
              </a:rPr>
              <a:t>Click to edit the outline text format</a:t>
            </a:r>
            <a:endParaRPr/>
          </a:p>
          <a:p>
            <a:pPr lvl="1">
              <a:buSzPct val="75000"/>
              <a:buFont typeface="StarSymbol"/>
              <a:buChar char=""/>
            </a:pPr>
            <a:r>
              <a:rPr lang="en-IN" sz="2800">
                <a:latin typeface="Arial"/>
              </a:rPr>
              <a:t>Second Outline Level</a:t>
            </a:r>
            <a:endParaRPr/>
          </a:p>
          <a:p>
            <a:pPr lvl="2">
              <a:buSzPct val="45000"/>
              <a:buFont typeface="StarSymbol"/>
              <a:buChar char=""/>
            </a:pPr>
            <a:r>
              <a:rPr lang="en-IN" sz="2400">
                <a:latin typeface="Arial"/>
              </a:rPr>
              <a:t>Third Outline Level</a:t>
            </a:r>
            <a:endParaRPr/>
          </a:p>
          <a:p>
            <a:pPr lvl="3">
              <a:buSzPct val="75000"/>
              <a:buFont typeface="StarSymbol"/>
              <a:buChar char=""/>
            </a:pPr>
            <a:r>
              <a:rPr lang="en-IN" sz="2000">
                <a:latin typeface="Arial"/>
              </a:rPr>
              <a:t>Fourth Outline Level</a:t>
            </a:r>
            <a:endParaRPr/>
          </a:p>
          <a:p>
            <a:pPr lvl="4">
              <a:buSzPct val="45000"/>
              <a:buFont typeface="StarSymbol"/>
              <a:buChar char=""/>
            </a:pPr>
            <a:r>
              <a:rPr lang="en-IN" sz="2000">
                <a:latin typeface="Arial"/>
              </a:rPr>
              <a:t>Fifth Outline Level</a:t>
            </a:r>
            <a:endParaRPr/>
          </a:p>
          <a:p>
            <a:pPr lvl="5">
              <a:buSzPct val="45000"/>
              <a:buFont typeface="StarSymbol"/>
              <a:buChar char=""/>
            </a:pPr>
            <a:r>
              <a:rPr lang="en-IN" sz="2000">
                <a:latin typeface="Arial"/>
              </a:rPr>
              <a:t>Sixth Outline Level</a:t>
            </a:r>
            <a:endParaRPr/>
          </a:p>
          <a:p>
            <a:pPr lvl="6">
              <a:buSzPct val="45000"/>
              <a:buFont typeface="StarSymbol"/>
              <a:buChar char=""/>
            </a:pPr>
            <a:r>
              <a:rPr lang="en-IN"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3.xml"/><Relationship Id="rId5" Type="http://schemas.openxmlformats.org/officeDocument/2006/relationships/image" Target="../media/image56.png"/><Relationship Id="rId4" Type="http://schemas.openxmlformats.org/officeDocument/2006/relationships/image" Target="../media/image55.pn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127819" y="255638"/>
            <a:ext cx="11936362" cy="5515897"/>
          </a:xfrm>
          <a:prstGeom prst="rect">
            <a:avLst/>
          </a:prstGeom>
          <a:noFill/>
          <a:ln>
            <a:noFill/>
          </a:ln>
        </p:spPr>
        <p:txBody>
          <a:bodyPr lIns="90000" tIns="45000" rIns="90000" bIns="45000" anchor="b"/>
          <a:lstStyle/>
          <a:p>
            <a:pPr algn="ctr">
              <a:lnSpc>
                <a:spcPct val="100000"/>
              </a:lnSpc>
            </a:pPr>
            <a:r>
              <a:rPr lang="en-IN" sz="3600" b="1" dirty="0">
                <a:solidFill>
                  <a:srgbClr val="461900"/>
                </a:solidFill>
                <a:latin typeface="Times New Roman" panose="02020603050405020304" pitchFamily="18" charset="0"/>
                <a:cs typeface="Times New Roman" panose="02020603050405020304" pitchFamily="18" charset="0"/>
              </a:rPr>
              <a:t>Priyadarshini College of Engineering, Nagpur</a:t>
            </a:r>
            <a:endParaRPr sz="2400" b="1" dirty="0">
              <a:latin typeface="Times New Roman" panose="02020603050405020304" pitchFamily="18" charset="0"/>
              <a:cs typeface="Times New Roman" panose="02020603050405020304" pitchFamily="18" charset="0"/>
            </a:endParaRPr>
          </a:p>
          <a:p>
            <a:pPr algn="ctr">
              <a:lnSpc>
                <a:spcPct val="100000"/>
              </a:lnSpc>
            </a:pPr>
            <a:r>
              <a:rPr lang="en-IN" sz="3600" b="1" dirty="0">
                <a:solidFill>
                  <a:srgbClr val="461900"/>
                </a:solidFill>
                <a:latin typeface="Times New Roman" panose="02020603050405020304" pitchFamily="18" charset="0"/>
                <a:cs typeface="Times New Roman" panose="02020603050405020304" pitchFamily="18" charset="0"/>
              </a:rPr>
              <a:t>Department of Computer Science and Engineering</a:t>
            </a:r>
            <a:endParaRPr sz="2400" b="1" dirty="0">
              <a:latin typeface="Times New Roman" panose="02020603050405020304" pitchFamily="18" charset="0"/>
              <a:cs typeface="Times New Roman" panose="02020603050405020304" pitchFamily="18" charset="0"/>
            </a:endParaRPr>
          </a:p>
          <a:p>
            <a:pPr algn="ctr">
              <a:lnSpc>
                <a:spcPct val="100000"/>
              </a:lnSpc>
            </a:pPr>
            <a:endParaRPr dirty="0">
              <a:latin typeface="Times New Roman" panose="02020603050405020304" pitchFamily="18" charset="0"/>
              <a:cs typeface="Times New Roman" panose="02020603050405020304" pitchFamily="18" charset="0"/>
            </a:endParaRPr>
          </a:p>
          <a:p>
            <a:pPr algn="ctr">
              <a:lnSpc>
                <a:spcPct val="100000"/>
              </a:lnSpc>
            </a:pPr>
            <a:endParaRPr dirty="0">
              <a:latin typeface="Times New Roman" panose="02020603050405020304" pitchFamily="18" charset="0"/>
              <a:cs typeface="Times New Roman" panose="02020603050405020304" pitchFamily="18" charset="0"/>
            </a:endParaRPr>
          </a:p>
          <a:p>
            <a:pPr algn="ctr">
              <a:lnSpc>
                <a:spcPct val="100000"/>
              </a:lnSpc>
            </a:pPr>
            <a:r>
              <a:rPr lang="en-IN" sz="2800" b="1" dirty="0">
                <a:solidFill>
                  <a:srgbClr val="461900"/>
                </a:solidFill>
                <a:latin typeface="Times New Roman" panose="02020603050405020304" pitchFamily="18" charset="0"/>
                <a:cs typeface="Times New Roman" panose="02020603050405020304" pitchFamily="18" charset="0"/>
              </a:rPr>
              <a:t>Class: VII Sem</a:t>
            </a:r>
            <a:endParaRPr dirty="0">
              <a:latin typeface="Times New Roman" panose="02020603050405020304" pitchFamily="18" charset="0"/>
              <a:cs typeface="Times New Roman" panose="02020603050405020304" pitchFamily="18" charset="0"/>
            </a:endParaRPr>
          </a:p>
          <a:p>
            <a:pPr algn="ctr">
              <a:lnSpc>
                <a:spcPct val="100000"/>
              </a:lnSpc>
            </a:pPr>
            <a:r>
              <a:rPr lang="en-IN" sz="2800" b="1" dirty="0">
                <a:solidFill>
                  <a:srgbClr val="461900"/>
                </a:solidFill>
                <a:latin typeface="Times New Roman" panose="02020603050405020304" pitchFamily="18" charset="0"/>
                <a:cs typeface="Times New Roman" panose="02020603050405020304" pitchFamily="18" charset="0"/>
              </a:rPr>
              <a:t>Subject : </a:t>
            </a:r>
            <a:r>
              <a:rPr lang="en-US" sz="2800" b="1" dirty="0">
                <a:solidFill>
                  <a:srgbClr val="461900"/>
                </a:solidFill>
                <a:latin typeface="Times New Roman" panose="02020603050405020304" pitchFamily="18" charset="0"/>
                <a:cs typeface="Times New Roman" panose="02020603050405020304" pitchFamily="18" charset="0"/>
              </a:rPr>
              <a:t>Cryptography and Network Security</a:t>
            </a:r>
            <a:endParaRPr dirty="0">
              <a:latin typeface="Times New Roman" panose="02020603050405020304" pitchFamily="18" charset="0"/>
              <a:cs typeface="Times New Roman" panose="02020603050405020304" pitchFamily="18" charset="0"/>
            </a:endParaRPr>
          </a:p>
          <a:p>
            <a:pPr algn="ctr">
              <a:lnSpc>
                <a:spcPct val="100000"/>
              </a:lnSpc>
            </a:pPr>
            <a:endParaRPr dirty="0">
              <a:latin typeface="Times New Roman" panose="02020603050405020304" pitchFamily="18" charset="0"/>
              <a:cs typeface="Times New Roman" panose="02020603050405020304" pitchFamily="18" charset="0"/>
            </a:endParaRPr>
          </a:p>
          <a:p>
            <a:pPr algn="ctr">
              <a:lnSpc>
                <a:spcPct val="100000"/>
              </a:lnSpc>
            </a:pPr>
            <a:endParaRPr dirty="0">
              <a:latin typeface="Times New Roman" panose="02020603050405020304" pitchFamily="18" charset="0"/>
              <a:cs typeface="Times New Roman" panose="02020603050405020304" pitchFamily="18" charset="0"/>
            </a:endParaRPr>
          </a:p>
          <a:p>
            <a:pPr algn="ctr">
              <a:lnSpc>
                <a:spcPct val="100000"/>
              </a:lnSpc>
            </a:pP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2"/>
          <p:cNvPicPr/>
          <p:nvPr/>
        </p:nvPicPr>
        <p:blipFill>
          <a:blip r:embed="rId2"/>
          <a:stretch>
            <a:fillRect/>
          </a:stretch>
        </p:blipFill>
        <p:spPr>
          <a:xfrm>
            <a:off x="2616480" y="682560"/>
            <a:ext cx="6931440" cy="5197680"/>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Picture 2"/>
          <p:cNvPicPr/>
          <p:nvPr/>
        </p:nvPicPr>
        <p:blipFill>
          <a:blip r:embed="rId2"/>
          <a:stretch>
            <a:fillRect/>
          </a:stretch>
        </p:blipFill>
        <p:spPr>
          <a:xfrm>
            <a:off x="2602800" y="615600"/>
            <a:ext cx="6931440" cy="5197680"/>
          </a:xfrm>
          <a:prstGeom prst="rect">
            <a:avLst/>
          </a:prstGeom>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Picture 4"/>
          <p:cNvPicPr/>
          <p:nvPr/>
        </p:nvPicPr>
        <p:blipFill>
          <a:blip r:embed="rId2"/>
          <a:stretch>
            <a:fillRect/>
          </a:stretch>
        </p:blipFill>
        <p:spPr>
          <a:xfrm>
            <a:off x="2589480" y="642240"/>
            <a:ext cx="6931440" cy="5197680"/>
          </a:xfrm>
          <a:prstGeom prst="rect">
            <a:avLst/>
          </a:prstGeom>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icture 2"/>
          <p:cNvPicPr/>
          <p:nvPr/>
        </p:nvPicPr>
        <p:blipFill>
          <a:blip r:embed="rId2"/>
          <a:stretch>
            <a:fillRect/>
          </a:stretch>
        </p:blipFill>
        <p:spPr>
          <a:xfrm>
            <a:off x="2952720" y="534960"/>
            <a:ext cx="6931440" cy="5197680"/>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Picture 2"/>
          <p:cNvPicPr/>
          <p:nvPr/>
        </p:nvPicPr>
        <p:blipFill>
          <a:blip r:embed="rId2"/>
          <a:stretch>
            <a:fillRect/>
          </a:stretch>
        </p:blipFill>
        <p:spPr>
          <a:xfrm>
            <a:off x="2670120" y="588600"/>
            <a:ext cx="6931440" cy="5197680"/>
          </a:xfrm>
          <a:prstGeom prst="rect">
            <a:avLst/>
          </a:prstGeom>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icture 2"/>
          <p:cNvPicPr/>
          <p:nvPr/>
        </p:nvPicPr>
        <p:blipFill>
          <a:blip r:embed="rId2"/>
          <a:stretch>
            <a:fillRect/>
          </a:stretch>
        </p:blipFill>
        <p:spPr>
          <a:xfrm>
            <a:off x="2468520" y="803880"/>
            <a:ext cx="6931440" cy="5197680"/>
          </a:xfrm>
          <a:prstGeom prst="rect">
            <a:avLst/>
          </a:prstGeom>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icture 2"/>
          <p:cNvPicPr/>
          <p:nvPr/>
        </p:nvPicPr>
        <p:blipFill>
          <a:blip r:embed="rId2"/>
          <a:stretch>
            <a:fillRect/>
          </a:stretch>
        </p:blipFill>
        <p:spPr>
          <a:xfrm>
            <a:off x="2939040" y="897840"/>
            <a:ext cx="6931440" cy="5197680"/>
          </a:xfrm>
          <a:prstGeom prst="rect">
            <a:avLst/>
          </a:prstGeom>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icture 2"/>
          <p:cNvPicPr/>
          <p:nvPr/>
        </p:nvPicPr>
        <p:blipFill>
          <a:blip r:embed="rId2"/>
          <a:stretch>
            <a:fillRect/>
          </a:stretch>
        </p:blipFill>
        <p:spPr>
          <a:xfrm>
            <a:off x="2629800" y="844200"/>
            <a:ext cx="6931440" cy="5197680"/>
          </a:xfrm>
          <a:prstGeom prst="rect">
            <a:avLst/>
          </a:prstGeom>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Picture 2"/>
          <p:cNvPicPr/>
          <p:nvPr/>
        </p:nvPicPr>
        <p:blipFill>
          <a:blip r:embed="rId2"/>
          <a:stretch>
            <a:fillRect/>
          </a:stretch>
        </p:blipFill>
        <p:spPr>
          <a:xfrm>
            <a:off x="2495520" y="588600"/>
            <a:ext cx="6931440" cy="5197680"/>
          </a:xfrm>
          <a:prstGeom prst="rect">
            <a:avLst/>
          </a:prstGeom>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Picture 2"/>
          <p:cNvPicPr/>
          <p:nvPr/>
        </p:nvPicPr>
        <p:blipFill>
          <a:blip r:embed="rId2"/>
          <a:stretch>
            <a:fillRect/>
          </a:stretch>
        </p:blipFill>
        <p:spPr>
          <a:xfrm>
            <a:off x="2468520" y="1113120"/>
            <a:ext cx="6931440" cy="5197680"/>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2"/>
          <p:cNvPicPr/>
          <p:nvPr/>
        </p:nvPicPr>
        <p:blipFill>
          <a:blip r:embed="rId2"/>
          <a:stretch>
            <a:fillRect/>
          </a:stretch>
        </p:blipFill>
        <p:spPr>
          <a:xfrm>
            <a:off x="1506240" y="736560"/>
            <a:ext cx="8243280" cy="5197680"/>
          </a:xfrm>
          <a:prstGeom prst="rect">
            <a:avLst/>
          </a:prstGeom>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icture 2"/>
          <p:cNvPicPr/>
          <p:nvPr/>
        </p:nvPicPr>
        <p:blipFill>
          <a:blip r:embed="rId2"/>
          <a:stretch>
            <a:fillRect/>
          </a:stretch>
        </p:blipFill>
        <p:spPr>
          <a:xfrm>
            <a:off x="2508840" y="803880"/>
            <a:ext cx="6931440" cy="5197680"/>
          </a:xfrm>
          <a:prstGeom prst="rect">
            <a:avLst/>
          </a:prstGeom>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Picture 2"/>
          <p:cNvPicPr/>
          <p:nvPr/>
        </p:nvPicPr>
        <p:blipFill>
          <a:blip r:embed="rId2"/>
          <a:stretch>
            <a:fillRect/>
          </a:stretch>
        </p:blipFill>
        <p:spPr>
          <a:xfrm>
            <a:off x="3046680" y="400320"/>
            <a:ext cx="6931440" cy="5197680"/>
          </a:xfrm>
          <a:prstGeom prst="rect">
            <a:avLst/>
          </a:prstGeom>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Picture 2"/>
          <p:cNvPicPr/>
          <p:nvPr/>
        </p:nvPicPr>
        <p:blipFill>
          <a:blip r:embed="rId2"/>
          <a:stretch>
            <a:fillRect/>
          </a:stretch>
        </p:blipFill>
        <p:spPr>
          <a:xfrm>
            <a:off x="2522160" y="440640"/>
            <a:ext cx="6931440" cy="5197680"/>
          </a:xfrm>
          <a:prstGeom prst="rect">
            <a:avLst/>
          </a:prstGeom>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Picture 2"/>
          <p:cNvPicPr/>
          <p:nvPr/>
        </p:nvPicPr>
        <p:blipFill>
          <a:blip r:embed="rId2"/>
          <a:stretch>
            <a:fillRect/>
          </a:stretch>
        </p:blipFill>
        <p:spPr>
          <a:xfrm>
            <a:off x="2266920" y="642240"/>
            <a:ext cx="6931440" cy="5197680"/>
          </a:xfrm>
          <a:prstGeom prst="rect">
            <a:avLst/>
          </a:prstGeom>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2"/>
          <p:cNvPicPr/>
          <p:nvPr/>
        </p:nvPicPr>
        <p:blipFill>
          <a:blip r:embed="rId2"/>
          <a:stretch>
            <a:fillRect/>
          </a:stretch>
        </p:blipFill>
        <p:spPr>
          <a:xfrm>
            <a:off x="2885400" y="763560"/>
            <a:ext cx="6931440" cy="5197680"/>
          </a:xfrm>
          <a:prstGeom prst="rect">
            <a:avLst/>
          </a:prstGeom>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Picture 2"/>
          <p:cNvPicPr/>
          <p:nvPr/>
        </p:nvPicPr>
        <p:blipFill>
          <a:blip r:embed="rId2"/>
          <a:stretch>
            <a:fillRect/>
          </a:stretch>
        </p:blipFill>
        <p:spPr>
          <a:xfrm>
            <a:off x="2199600" y="521280"/>
            <a:ext cx="6931440" cy="5197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69" name="CustomShape 1"/>
          <p:cNvSpPr/>
          <p:nvPr/>
        </p:nvSpPr>
        <p:spPr>
          <a:xfrm>
            <a:off x="206280" y="124920"/>
            <a:ext cx="10512720" cy="1322640"/>
          </a:xfrm>
          <a:prstGeom prst="rect">
            <a:avLst/>
          </a:prstGeom>
          <a:noFill/>
          <a:ln>
            <a:noFill/>
          </a:ln>
        </p:spPr>
        <p:txBody>
          <a:bodyPr lIns="90000" tIns="45000" rIns="90000" bIns="45000" anchor="ctr"/>
          <a:lstStyle/>
          <a:p>
            <a:pPr>
              <a:lnSpc>
                <a:spcPct val="90000"/>
              </a:lnSpc>
            </a:pPr>
            <a:r>
              <a:rPr lang="en-IN" sz="4400" b="1" u="sng">
                <a:solidFill>
                  <a:srgbClr val="FFFFFF"/>
                </a:solidFill>
                <a:latin typeface="Calibri Light"/>
              </a:rPr>
              <a:t>Contents</a:t>
            </a:r>
            <a:endParaRPr/>
          </a:p>
        </p:txBody>
      </p:sp>
      <p:sp>
        <p:nvSpPr>
          <p:cNvPr id="170" name="CustomShape 2"/>
          <p:cNvSpPr/>
          <p:nvPr/>
        </p:nvSpPr>
        <p:spPr>
          <a:xfrm>
            <a:off x="463680" y="1450440"/>
            <a:ext cx="10583640" cy="3396863"/>
          </a:xfrm>
          <a:prstGeom prst="rect">
            <a:avLst/>
          </a:prstGeom>
          <a:noFill/>
          <a:ln>
            <a:noFill/>
          </a:ln>
        </p:spPr>
        <p:txBody>
          <a:bodyPr lIns="90000" tIns="45000" rIns="90000" bIns="45000"/>
          <a:lstStyle/>
          <a:p>
            <a:pPr>
              <a:lnSpc>
                <a:spcPct val="100000"/>
              </a:lnSpc>
            </a:pPr>
            <a:endParaRPr dirty="0"/>
          </a:p>
          <a:p>
            <a:pPr>
              <a:lnSpc>
                <a:spcPct val="90000"/>
              </a:lnSpc>
              <a:buFont typeface="Arial"/>
              <a:buChar char="•"/>
            </a:pPr>
            <a:r>
              <a:rPr lang="en-IN" sz="2800" dirty="0">
                <a:solidFill>
                  <a:srgbClr val="FFFFFF"/>
                </a:solidFill>
                <a:latin typeface="Calibri"/>
              </a:rPr>
              <a:t>Need of Security</a:t>
            </a:r>
            <a:endParaRPr dirty="0"/>
          </a:p>
          <a:p>
            <a:pPr>
              <a:lnSpc>
                <a:spcPct val="90000"/>
              </a:lnSpc>
              <a:buFont typeface="Arial"/>
              <a:buChar char="•"/>
            </a:pPr>
            <a:r>
              <a:rPr lang="en-IN" sz="2800" dirty="0">
                <a:solidFill>
                  <a:srgbClr val="FFFFFF"/>
                </a:solidFill>
                <a:latin typeface="Calibri"/>
              </a:rPr>
              <a:t>Principles of Security</a:t>
            </a:r>
            <a:endParaRPr dirty="0"/>
          </a:p>
          <a:p>
            <a:pPr>
              <a:lnSpc>
                <a:spcPct val="90000"/>
              </a:lnSpc>
              <a:buFont typeface="Arial"/>
              <a:buChar char="•"/>
            </a:pPr>
            <a:r>
              <a:rPr lang="en-IN" sz="2800" dirty="0">
                <a:solidFill>
                  <a:srgbClr val="FFFFFF"/>
                </a:solidFill>
                <a:latin typeface="Calibri"/>
              </a:rPr>
              <a:t>Types of Attack</a:t>
            </a:r>
            <a:endParaRPr dirty="0"/>
          </a:p>
          <a:p>
            <a:pPr>
              <a:lnSpc>
                <a:spcPct val="90000"/>
              </a:lnSpc>
              <a:buFont typeface="Arial"/>
              <a:buChar char="•"/>
            </a:pPr>
            <a:r>
              <a:rPr lang="en-IN" sz="2800" dirty="0">
                <a:solidFill>
                  <a:srgbClr val="FFFFFF"/>
                </a:solidFill>
                <a:latin typeface="Calibri"/>
              </a:rPr>
              <a:t>A model of Internetwork Security</a:t>
            </a:r>
            <a:endParaRPr dirty="0"/>
          </a:p>
          <a:p>
            <a:pPr>
              <a:lnSpc>
                <a:spcPct val="90000"/>
              </a:lnSpc>
              <a:buFont typeface="Arial"/>
              <a:buChar char="•"/>
            </a:pPr>
            <a:r>
              <a:rPr lang="en-IN" sz="2800" dirty="0">
                <a:solidFill>
                  <a:srgbClr val="FFFFFF"/>
                </a:solidFill>
                <a:latin typeface="Calibri"/>
              </a:rPr>
              <a:t>Conventional Encryption</a:t>
            </a:r>
          </a:p>
          <a:p>
            <a:pPr>
              <a:lnSpc>
                <a:spcPct val="90000"/>
              </a:lnSpc>
              <a:buFont typeface="Arial"/>
              <a:buChar char="•"/>
            </a:pPr>
            <a:r>
              <a:rPr lang="en-IN" sz="2800" dirty="0">
                <a:solidFill>
                  <a:srgbClr val="FFFFFF"/>
                </a:solidFill>
                <a:latin typeface="Calibri"/>
              </a:rPr>
              <a:t>Substitution techniques </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71" name="CustomShape 1"/>
          <p:cNvSpPr/>
          <p:nvPr/>
        </p:nvSpPr>
        <p:spPr>
          <a:xfrm>
            <a:off x="502200" y="190440"/>
            <a:ext cx="10512720" cy="1322640"/>
          </a:xfrm>
          <a:prstGeom prst="rect">
            <a:avLst/>
          </a:prstGeom>
          <a:noFill/>
          <a:ln>
            <a:noFill/>
          </a:ln>
        </p:spPr>
        <p:txBody>
          <a:bodyPr lIns="90000" tIns="45000" rIns="90000" bIns="45000" anchor="ctr"/>
          <a:lstStyle/>
          <a:p>
            <a:pPr>
              <a:lnSpc>
                <a:spcPct val="90000"/>
              </a:lnSpc>
            </a:pPr>
            <a:r>
              <a:rPr lang="en-IN" sz="4400" b="1" i="1" u="sng">
                <a:solidFill>
                  <a:srgbClr val="FFFFFF"/>
                </a:solidFill>
                <a:latin typeface="Calibri Light"/>
              </a:rPr>
              <a:t>Security</a:t>
            </a:r>
            <a:endParaRPr/>
          </a:p>
        </p:txBody>
      </p:sp>
      <p:sp>
        <p:nvSpPr>
          <p:cNvPr id="172" name="CustomShape 2"/>
          <p:cNvSpPr/>
          <p:nvPr/>
        </p:nvSpPr>
        <p:spPr>
          <a:xfrm>
            <a:off x="838080" y="1825560"/>
            <a:ext cx="10512720" cy="4348440"/>
          </a:xfrm>
          <a:prstGeom prst="rect">
            <a:avLst/>
          </a:prstGeom>
          <a:noFill/>
          <a:ln>
            <a:noFill/>
          </a:ln>
        </p:spPr>
        <p:txBody>
          <a:bodyPr lIns="90000" tIns="45000" rIns="90000" bIns="45000"/>
          <a:lstStyle/>
          <a:p>
            <a:pPr algn="just">
              <a:lnSpc>
                <a:spcPct val="100000"/>
              </a:lnSpc>
              <a:buFont typeface="Arial"/>
              <a:buChar char="•"/>
            </a:pPr>
            <a:r>
              <a:rPr lang="en-IN" sz="2800">
                <a:solidFill>
                  <a:srgbClr val="FFFFFF"/>
                </a:solidFill>
                <a:latin typeface="Calibri"/>
              </a:rPr>
              <a:t>Security can be defined as state of freedom from a danger, risk or attack. </a:t>
            </a:r>
            <a:endParaRPr/>
          </a:p>
          <a:p>
            <a:pPr algn="just">
              <a:lnSpc>
                <a:spcPct val="100000"/>
              </a:lnSpc>
              <a:buFont typeface="Arial"/>
              <a:buChar char="•"/>
            </a:pPr>
            <a:r>
              <a:rPr lang="en-IN" sz="2800">
                <a:solidFill>
                  <a:srgbClr val="FFFFFF"/>
                </a:solidFill>
                <a:latin typeface="Calibri"/>
              </a:rPr>
              <a:t>Information security can be defined as the task of guarding information which is processed by a server, stored on a storage device, and transmitted over a network like Local Area Network or the public Internet. </a:t>
            </a:r>
            <a:endParaRPr/>
          </a:p>
          <a:p>
            <a:pPr algn="just">
              <a:lnSpc>
                <a:spcPct val="100000"/>
              </a:lnSpc>
              <a:buFont typeface="Arial"/>
              <a:buChar char="•"/>
            </a:pPr>
            <a:r>
              <a:rPr lang="en-IN" sz="2800">
                <a:solidFill>
                  <a:srgbClr val="FFFFFF"/>
                </a:solidFill>
                <a:latin typeface="Calibri"/>
              </a:rPr>
              <a:t>Information security means protecting information and information systems from unauthorized access, use, disclosure, disruption, modification or destruction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2"/>
          <p:cNvPicPr/>
          <p:nvPr/>
        </p:nvPicPr>
        <p:blipFill>
          <a:blip r:embed="rId2"/>
          <a:stretch>
            <a:fillRect/>
          </a:stretch>
        </p:blipFill>
        <p:spPr>
          <a:xfrm>
            <a:off x="2070720" y="699120"/>
            <a:ext cx="8186400" cy="5725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2"/>
          <p:cNvPicPr/>
          <p:nvPr/>
        </p:nvPicPr>
        <p:blipFill>
          <a:blip r:embed="rId2"/>
          <a:stretch>
            <a:fillRect/>
          </a:stretch>
        </p:blipFill>
        <p:spPr>
          <a:xfrm>
            <a:off x="1761480" y="776880"/>
            <a:ext cx="8777880" cy="5197680"/>
          </a:xfrm>
          <a:prstGeom prst="rect">
            <a:avLst/>
          </a:prstGeom>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Picture 2"/>
          <p:cNvPicPr/>
          <p:nvPr/>
        </p:nvPicPr>
        <p:blipFill>
          <a:blip r:embed="rId2"/>
          <a:stretch>
            <a:fillRect/>
          </a:stretch>
        </p:blipFill>
        <p:spPr>
          <a:xfrm>
            <a:off x="2178360" y="551160"/>
            <a:ext cx="7984800" cy="5308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icture 2"/>
          <p:cNvPicPr/>
          <p:nvPr/>
        </p:nvPicPr>
        <p:blipFill>
          <a:blip r:embed="rId2"/>
          <a:stretch>
            <a:fillRect/>
          </a:stretch>
        </p:blipFill>
        <p:spPr>
          <a:xfrm>
            <a:off x="2460960" y="591840"/>
            <a:ext cx="8199720" cy="5443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Picture 2"/>
          <p:cNvPicPr/>
          <p:nvPr/>
        </p:nvPicPr>
        <p:blipFill>
          <a:blip r:embed="rId2"/>
          <a:stretch>
            <a:fillRect/>
          </a:stretch>
        </p:blipFill>
        <p:spPr>
          <a:xfrm>
            <a:off x="2111040" y="632160"/>
            <a:ext cx="7877160" cy="52682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icture 2"/>
          <p:cNvPicPr/>
          <p:nvPr/>
        </p:nvPicPr>
        <p:blipFill>
          <a:blip r:embed="rId2"/>
          <a:stretch>
            <a:fillRect/>
          </a:stretch>
        </p:blipFill>
        <p:spPr>
          <a:xfrm>
            <a:off x="2232360" y="632160"/>
            <a:ext cx="8092080" cy="5752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Picture 2"/>
          <p:cNvPicPr/>
          <p:nvPr/>
        </p:nvPicPr>
        <p:blipFill>
          <a:blip r:embed="rId2"/>
          <a:stretch>
            <a:fillRect/>
          </a:stretch>
        </p:blipFill>
        <p:spPr>
          <a:xfrm>
            <a:off x="2541600" y="927720"/>
            <a:ext cx="7944480" cy="4918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icture 2"/>
          <p:cNvPicPr/>
          <p:nvPr/>
        </p:nvPicPr>
        <p:blipFill>
          <a:blip r:embed="rId2"/>
          <a:stretch>
            <a:fillRect/>
          </a:stretch>
        </p:blipFill>
        <p:spPr>
          <a:xfrm>
            <a:off x="2218680" y="564840"/>
            <a:ext cx="8213400" cy="5335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Picture 2"/>
          <p:cNvPicPr/>
          <p:nvPr/>
        </p:nvPicPr>
        <p:blipFill>
          <a:blip r:embed="rId2"/>
          <a:stretch>
            <a:fillRect/>
          </a:stretch>
        </p:blipFill>
        <p:spPr>
          <a:xfrm>
            <a:off x="2165040" y="820440"/>
            <a:ext cx="7769520" cy="5470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2"/>
          <p:cNvPicPr/>
          <p:nvPr/>
        </p:nvPicPr>
        <p:blipFill>
          <a:blip r:embed="rId2"/>
          <a:stretch>
            <a:fillRect/>
          </a:stretch>
        </p:blipFill>
        <p:spPr>
          <a:xfrm>
            <a:off x="2433960" y="739440"/>
            <a:ext cx="7850160" cy="5523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Picture 2"/>
          <p:cNvPicPr/>
          <p:nvPr/>
        </p:nvPicPr>
        <p:blipFill>
          <a:blip r:embed="rId2"/>
          <a:stretch>
            <a:fillRect/>
          </a:stretch>
        </p:blipFill>
        <p:spPr>
          <a:xfrm>
            <a:off x="2030400" y="605160"/>
            <a:ext cx="7957800" cy="5550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Picture 6"/>
          <p:cNvPicPr/>
          <p:nvPr/>
        </p:nvPicPr>
        <p:blipFill>
          <a:blip r:embed="rId2"/>
          <a:stretch>
            <a:fillRect/>
          </a:stretch>
        </p:blipFill>
        <p:spPr>
          <a:xfrm>
            <a:off x="2017080" y="322560"/>
            <a:ext cx="8831880" cy="5994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2"/>
          <p:cNvPicPr/>
          <p:nvPr/>
        </p:nvPicPr>
        <p:blipFill>
          <a:blip r:embed="rId2"/>
          <a:stretch>
            <a:fillRect/>
          </a:stretch>
        </p:blipFill>
        <p:spPr>
          <a:xfrm>
            <a:off x="2710440" y="938160"/>
            <a:ext cx="6931440" cy="5197680"/>
          </a:xfrm>
          <a:prstGeom prst="rect">
            <a:avLst/>
          </a:prstGeom>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icture 2"/>
          <p:cNvPicPr/>
          <p:nvPr/>
        </p:nvPicPr>
        <p:blipFill>
          <a:blip r:embed="rId2"/>
          <a:stretch>
            <a:fillRect/>
          </a:stretch>
        </p:blipFill>
        <p:spPr>
          <a:xfrm>
            <a:off x="2138040" y="470520"/>
            <a:ext cx="8764560" cy="5577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Picture 2"/>
          <p:cNvPicPr/>
          <p:nvPr/>
        </p:nvPicPr>
        <p:blipFill>
          <a:blip r:embed="rId2"/>
          <a:stretch>
            <a:fillRect/>
          </a:stretch>
        </p:blipFill>
        <p:spPr>
          <a:xfrm>
            <a:off x="2286000" y="632160"/>
            <a:ext cx="8105760" cy="5201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Picture 2"/>
          <p:cNvPicPr/>
          <p:nvPr/>
        </p:nvPicPr>
        <p:blipFill>
          <a:blip r:embed="rId2"/>
          <a:stretch>
            <a:fillRect/>
          </a:stretch>
        </p:blipFill>
        <p:spPr>
          <a:xfrm>
            <a:off x="2165040" y="753120"/>
            <a:ext cx="8428320" cy="53758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icture 2"/>
          <p:cNvPicPr/>
          <p:nvPr/>
        </p:nvPicPr>
        <p:blipFill>
          <a:blip r:embed="rId2"/>
          <a:stretch>
            <a:fillRect/>
          </a:stretch>
        </p:blipFill>
        <p:spPr>
          <a:xfrm>
            <a:off x="2286000" y="510840"/>
            <a:ext cx="8253720" cy="5644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Picture 2"/>
          <p:cNvPicPr/>
          <p:nvPr/>
        </p:nvPicPr>
        <p:blipFill>
          <a:blip r:embed="rId2"/>
          <a:stretch>
            <a:fillRect/>
          </a:stretch>
        </p:blipFill>
        <p:spPr>
          <a:xfrm>
            <a:off x="2702880" y="901080"/>
            <a:ext cx="7419960" cy="5039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Picture 2"/>
          <p:cNvPicPr/>
          <p:nvPr/>
        </p:nvPicPr>
        <p:blipFill>
          <a:blip r:embed="rId2"/>
          <a:stretch>
            <a:fillRect/>
          </a:stretch>
        </p:blipFill>
        <p:spPr>
          <a:xfrm>
            <a:off x="1613520" y="820440"/>
            <a:ext cx="8374680" cy="5241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2"/>
          <p:cNvPicPr/>
          <p:nvPr/>
        </p:nvPicPr>
        <p:blipFill>
          <a:blip r:embed="rId2"/>
          <a:stretch>
            <a:fillRect/>
          </a:stretch>
        </p:blipFill>
        <p:spPr>
          <a:xfrm>
            <a:off x="1976760" y="968040"/>
            <a:ext cx="8388000" cy="4959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2"/>
          <p:cNvPicPr/>
          <p:nvPr/>
        </p:nvPicPr>
        <p:blipFill>
          <a:blip r:embed="rId2"/>
          <a:stretch>
            <a:fillRect/>
          </a:stretch>
        </p:blipFill>
        <p:spPr>
          <a:xfrm>
            <a:off x="2326320" y="766440"/>
            <a:ext cx="7944480" cy="5174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Picture 2"/>
          <p:cNvPicPr/>
          <p:nvPr/>
        </p:nvPicPr>
        <p:blipFill>
          <a:blip r:embed="rId2"/>
          <a:stretch>
            <a:fillRect/>
          </a:stretch>
        </p:blipFill>
        <p:spPr>
          <a:xfrm>
            <a:off x="2245680" y="658800"/>
            <a:ext cx="7688880" cy="53758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Picture 2"/>
          <p:cNvPicPr/>
          <p:nvPr/>
        </p:nvPicPr>
        <p:blipFill>
          <a:blip r:embed="rId2"/>
          <a:stretch>
            <a:fillRect/>
          </a:stretch>
        </p:blipFill>
        <p:spPr>
          <a:xfrm>
            <a:off x="1882440" y="847080"/>
            <a:ext cx="8683920" cy="5510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2"/>
          <p:cNvPicPr/>
          <p:nvPr/>
        </p:nvPicPr>
        <p:blipFill>
          <a:blip r:embed="rId2"/>
          <a:stretch>
            <a:fillRect/>
          </a:stretch>
        </p:blipFill>
        <p:spPr>
          <a:xfrm>
            <a:off x="2455200" y="682560"/>
            <a:ext cx="6931440" cy="5197680"/>
          </a:xfrm>
          <a:prstGeom prst="rect">
            <a:avLst/>
          </a:prstGeom>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Picture 2"/>
          <p:cNvPicPr/>
          <p:nvPr/>
        </p:nvPicPr>
        <p:blipFill>
          <a:blip r:embed="rId2"/>
          <a:stretch>
            <a:fillRect/>
          </a:stretch>
        </p:blipFill>
        <p:spPr>
          <a:xfrm>
            <a:off x="2084400" y="779760"/>
            <a:ext cx="8253720" cy="5308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95" name="Picture 2"/>
          <p:cNvPicPr/>
          <p:nvPr/>
        </p:nvPicPr>
        <p:blipFill>
          <a:blip r:embed="rId2"/>
          <a:stretch>
            <a:fillRect/>
          </a:stretch>
        </p:blipFill>
        <p:spPr>
          <a:xfrm>
            <a:off x="1869120" y="1640520"/>
            <a:ext cx="8952840" cy="4732560"/>
          </a:xfrm>
          <a:prstGeom prst="rect">
            <a:avLst/>
          </a:prstGeom>
          <a:ln>
            <a:noFill/>
          </a:ln>
        </p:spPr>
      </p:pic>
      <p:sp>
        <p:nvSpPr>
          <p:cNvPr id="196" name="CustomShape 1"/>
          <p:cNvSpPr/>
          <p:nvPr/>
        </p:nvSpPr>
        <p:spPr>
          <a:xfrm>
            <a:off x="1143000" y="447480"/>
            <a:ext cx="4862880" cy="818640"/>
          </a:xfrm>
          <a:prstGeom prst="rect">
            <a:avLst/>
          </a:prstGeom>
          <a:noFill/>
          <a:ln>
            <a:noFill/>
          </a:ln>
        </p:spPr>
        <p:txBody>
          <a:bodyPr lIns="90000" tIns="45000" rIns="90000" bIns="45000"/>
          <a:lstStyle/>
          <a:p>
            <a:pPr>
              <a:lnSpc>
                <a:spcPct val="100000"/>
              </a:lnSpc>
            </a:pPr>
            <a:r>
              <a:rPr lang="en-IN" sz="2400" b="1">
                <a:solidFill>
                  <a:srgbClr val="FFFFFF"/>
                </a:solidFill>
                <a:latin typeface="Calibri"/>
              </a:rPr>
              <a:t>A model of Internetwork Security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 name="CustomShape 1"/>
          <p:cNvSpPr/>
          <p:nvPr/>
        </p:nvSpPr>
        <p:spPr>
          <a:xfrm>
            <a:off x="576000" y="1065960"/>
            <a:ext cx="11085840" cy="5483880"/>
          </a:xfrm>
          <a:prstGeom prst="rect">
            <a:avLst/>
          </a:prstGeom>
          <a:solidFill>
            <a:srgbClr val="002060"/>
          </a:solidFill>
          <a:ln>
            <a:noFill/>
          </a:ln>
        </p:spPr>
        <p:txBody>
          <a:bodyPr lIns="90000" tIns="45000" rIns="90000" bIns="45000"/>
          <a:lstStyle/>
          <a:p>
            <a:pPr>
              <a:lnSpc>
                <a:spcPct val="150000"/>
              </a:lnSpc>
            </a:pPr>
            <a:r>
              <a:rPr lang="en-IN" sz="2400">
                <a:solidFill>
                  <a:srgbClr val="FFFFFF"/>
                </a:solidFill>
                <a:latin typeface="Calibri"/>
              </a:rPr>
              <a:t>This model shows that there are four basic tasks in designing a particular security service:</a:t>
            </a:r>
            <a:endParaRPr/>
          </a:p>
          <a:p>
            <a:pPr>
              <a:lnSpc>
                <a:spcPct val="150000"/>
              </a:lnSpc>
              <a:buFont typeface="StarSymbol"/>
              <a:buAutoNum type="arabicPeriod"/>
            </a:pPr>
            <a:r>
              <a:rPr lang="en-IN" sz="2400">
                <a:solidFill>
                  <a:srgbClr val="FFFFFF"/>
                </a:solidFill>
                <a:latin typeface="Calibri"/>
              </a:rPr>
              <a:t>Design an algorithm for performing the security-related transformation.</a:t>
            </a:r>
            <a:endParaRPr/>
          </a:p>
          <a:p>
            <a:pPr>
              <a:lnSpc>
                <a:spcPct val="150000"/>
              </a:lnSpc>
              <a:buFont typeface="StarSymbol"/>
              <a:buAutoNum type="arabicPeriod"/>
            </a:pPr>
            <a:r>
              <a:rPr lang="en-IN" sz="2400">
                <a:solidFill>
                  <a:srgbClr val="FFFFFF"/>
                </a:solidFill>
                <a:latin typeface="Calibri"/>
              </a:rPr>
              <a:t>Generate the secret information to be used with the algorithm.</a:t>
            </a:r>
            <a:endParaRPr/>
          </a:p>
          <a:p>
            <a:pPr>
              <a:lnSpc>
                <a:spcPct val="150000"/>
              </a:lnSpc>
              <a:buFont typeface="StarSymbol"/>
              <a:buAutoNum type="arabicPeriod"/>
            </a:pPr>
            <a:r>
              <a:rPr lang="en-IN" sz="2400">
                <a:solidFill>
                  <a:srgbClr val="FFFFFF"/>
                </a:solidFill>
                <a:latin typeface="Calibri"/>
              </a:rPr>
              <a:t>Develop methods for the distribution and sharing of secret information.</a:t>
            </a:r>
            <a:endParaRPr/>
          </a:p>
          <a:p>
            <a:pPr>
              <a:lnSpc>
                <a:spcPct val="150000"/>
              </a:lnSpc>
              <a:buFont typeface="StarSymbol"/>
              <a:buAutoNum type="arabicPeriod"/>
            </a:pPr>
            <a:r>
              <a:rPr lang="en-IN" sz="2400">
                <a:solidFill>
                  <a:srgbClr val="FFFFFF"/>
                </a:solidFill>
                <a:latin typeface="Calibri"/>
              </a:rPr>
              <a:t>Specify a protocol to be used by the two principals that make use of the security algorithm and the secret information to achieve a particular security service.</a:t>
            </a:r>
            <a:endParaRPr/>
          </a:p>
          <a:p>
            <a:pPr>
              <a:lnSpc>
                <a:spcPct val="150000"/>
              </a:lnSpc>
            </a:pPr>
            <a:endParaRPr/>
          </a:p>
        </p:txBody>
      </p:sp>
      <p:sp>
        <p:nvSpPr>
          <p:cNvPr id="198" name="CustomShape 2"/>
          <p:cNvSpPr/>
          <p:nvPr/>
        </p:nvSpPr>
        <p:spPr>
          <a:xfrm>
            <a:off x="1143000" y="159480"/>
            <a:ext cx="6846840" cy="818640"/>
          </a:xfrm>
          <a:prstGeom prst="rect">
            <a:avLst/>
          </a:prstGeom>
          <a:noFill/>
          <a:ln>
            <a:noFill/>
          </a:ln>
        </p:spPr>
        <p:txBody>
          <a:bodyPr lIns="90000" tIns="45000" rIns="90000" bIns="45000"/>
          <a:lstStyle/>
          <a:p>
            <a:pPr>
              <a:lnSpc>
                <a:spcPct val="100000"/>
              </a:lnSpc>
            </a:pPr>
            <a:r>
              <a:rPr lang="en-IN" sz="2400" b="1">
                <a:solidFill>
                  <a:srgbClr val="000000"/>
                </a:solidFill>
                <a:latin typeface="Calibri"/>
              </a:rPr>
              <a:t>A model of Internetwork Security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180000" y="164880"/>
            <a:ext cx="5651280" cy="453600"/>
          </a:xfrm>
          <a:prstGeom prst="rect">
            <a:avLst/>
          </a:prstGeom>
          <a:noFill/>
          <a:ln>
            <a:noFill/>
          </a:ln>
        </p:spPr>
        <p:txBody>
          <a:bodyPr wrap="none" lIns="90000" tIns="45000" rIns="90000" bIns="45000"/>
          <a:lstStyle/>
          <a:p>
            <a:pPr>
              <a:lnSpc>
                <a:spcPct val="100000"/>
              </a:lnSpc>
            </a:pPr>
            <a:r>
              <a:rPr lang="en-IN" sz="2400" b="1">
                <a:solidFill>
                  <a:srgbClr val="000000"/>
                </a:solidFill>
                <a:latin typeface="Calibri"/>
              </a:rPr>
              <a:t>Classical Encryption Techniques</a:t>
            </a:r>
            <a:endParaRPr/>
          </a:p>
        </p:txBody>
      </p:sp>
      <p:sp>
        <p:nvSpPr>
          <p:cNvPr id="200" name="CustomShape 2"/>
          <p:cNvSpPr/>
          <p:nvPr/>
        </p:nvSpPr>
        <p:spPr>
          <a:xfrm>
            <a:off x="144000" y="702720"/>
            <a:ext cx="11661840" cy="5919120"/>
          </a:xfrm>
          <a:prstGeom prst="rect">
            <a:avLst/>
          </a:prstGeom>
          <a:solidFill>
            <a:srgbClr val="002060"/>
          </a:solidFill>
          <a:ln>
            <a:noFill/>
          </a:ln>
        </p:spPr>
        <p:txBody>
          <a:bodyPr lIns="90000" tIns="45000" rIns="90000" bIns="45000"/>
          <a:lstStyle/>
          <a:p>
            <a:pPr>
              <a:lnSpc>
                <a:spcPct val="150000"/>
              </a:lnSpc>
            </a:pPr>
            <a:r>
              <a:rPr lang="en-IN">
                <a:solidFill>
                  <a:srgbClr val="FFFFFF"/>
                </a:solidFill>
                <a:latin typeface="Calibri"/>
              </a:rPr>
              <a:t>The various classical encryption techniques are classified as:-</a:t>
            </a:r>
            <a:endParaRPr/>
          </a:p>
          <a:p>
            <a:pPr>
              <a:lnSpc>
                <a:spcPct val="150000"/>
              </a:lnSpc>
              <a:buFont typeface="StarSymbol"/>
              <a:buAutoNum type="arabicPeriod"/>
            </a:pPr>
            <a:r>
              <a:rPr lang="en-IN" b="1" u="sng">
                <a:solidFill>
                  <a:srgbClr val="FFFFFF"/>
                </a:solidFill>
                <a:latin typeface="Calibri"/>
              </a:rPr>
              <a:t>Symmetric encryption</a:t>
            </a:r>
            <a:r>
              <a:rPr lang="en-IN">
                <a:solidFill>
                  <a:srgbClr val="FFFFFF"/>
                </a:solidFill>
                <a:latin typeface="Calibri"/>
              </a:rPr>
              <a:t>: It is a form of cryptosystem in which encryption and decryption are performed using the same key. It is also known as </a:t>
            </a:r>
            <a:r>
              <a:rPr lang="en-IN" b="1" u="sng">
                <a:solidFill>
                  <a:srgbClr val="FFFFFF"/>
                </a:solidFill>
                <a:latin typeface="Calibri"/>
              </a:rPr>
              <a:t>conventional encryption</a:t>
            </a:r>
            <a:r>
              <a:rPr lang="en-IN">
                <a:solidFill>
                  <a:srgbClr val="FFFFFF"/>
                </a:solidFill>
                <a:latin typeface="Calibri"/>
              </a:rPr>
              <a:t>. ● Symmetric encryption transforms plaintext into ciphertext using a secret key and an encryption algorithm. Using the same key and a decryption algorithm, the plaintext is recovered from the ciphertext. The two types of attack on an encryption algorithm are cryptanalysis, based on properties of the encryption algorithm, and brute-force, which involves trying all possible keys.</a:t>
            </a:r>
            <a:endParaRPr/>
          </a:p>
          <a:p>
            <a:pPr>
              <a:lnSpc>
                <a:spcPct val="150000"/>
              </a:lnSpc>
              <a:buFont typeface="StarSymbol"/>
              <a:buAutoNum type="arabicPeriod"/>
            </a:pPr>
            <a:r>
              <a:rPr lang="en-IN" b="1" u="sng">
                <a:solidFill>
                  <a:srgbClr val="FFFFFF"/>
                </a:solidFill>
                <a:latin typeface="Calibri"/>
              </a:rPr>
              <a:t>Substitution techniques</a:t>
            </a:r>
            <a:r>
              <a:rPr lang="en-IN">
                <a:solidFill>
                  <a:srgbClr val="FFFFFF"/>
                </a:solidFill>
                <a:latin typeface="Calibri"/>
              </a:rPr>
              <a:t>: Substitution techniques map plaintext elements (characters, bits) into ciphertext elements. </a:t>
            </a:r>
            <a:endParaRPr/>
          </a:p>
          <a:p>
            <a:pPr>
              <a:lnSpc>
                <a:spcPct val="150000"/>
              </a:lnSpc>
              <a:buFont typeface="StarSymbol"/>
              <a:buAutoNum type="arabicPeriod"/>
            </a:pPr>
            <a:r>
              <a:rPr lang="en-IN" b="1" u="sng">
                <a:solidFill>
                  <a:srgbClr val="FFFFFF"/>
                </a:solidFill>
                <a:latin typeface="Calibri"/>
              </a:rPr>
              <a:t>Transposition techniques :-</a:t>
            </a:r>
            <a:r>
              <a:rPr lang="en-IN">
                <a:solidFill>
                  <a:srgbClr val="FFFFFF"/>
                </a:solidFill>
                <a:latin typeface="Calibri"/>
              </a:rPr>
              <a:t>systematically transpose the positions of plaintext elements. </a:t>
            </a:r>
            <a:endParaRPr/>
          </a:p>
          <a:p>
            <a:pPr>
              <a:lnSpc>
                <a:spcPct val="150000"/>
              </a:lnSpc>
              <a:buFont typeface="StarSymbol"/>
              <a:buAutoNum type="arabicPeriod"/>
            </a:pPr>
            <a:r>
              <a:rPr lang="en-IN" b="1" u="sng">
                <a:solidFill>
                  <a:srgbClr val="FFFFFF"/>
                </a:solidFill>
                <a:latin typeface="Calibri"/>
              </a:rPr>
              <a:t>Rotor machines : </a:t>
            </a:r>
            <a:r>
              <a:rPr lang="en-IN">
                <a:solidFill>
                  <a:srgbClr val="FFFFFF"/>
                </a:solidFill>
                <a:latin typeface="Calibri"/>
              </a:rPr>
              <a:t>are sophisticated precomputer hardware devices that use substitution techniques. </a:t>
            </a:r>
            <a:endParaRPr/>
          </a:p>
          <a:p>
            <a:pPr>
              <a:lnSpc>
                <a:spcPct val="150000"/>
              </a:lnSpc>
              <a:buFont typeface="StarSymbol"/>
              <a:buAutoNum type="arabicPeriod"/>
            </a:pPr>
            <a:r>
              <a:rPr lang="en-IN" b="1" u="sng">
                <a:solidFill>
                  <a:srgbClr val="FFFFFF"/>
                </a:solidFill>
                <a:latin typeface="Calibri"/>
              </a:rPr>
              <a:t>Steganograph</a:t>
            </a:r>
            <a:r>
              <a:rPr lang="en-IN" u="sng">
                <a:solidFill>
                  <a:srgbClr val="FFFFFF"/>
                </a:solidFill>
                <a:latin typeface="Calibri"/>
              </a:rPr>
              <a:t>y</a:t>
            </a:r>
            <a:r>
              <a:rPr lang="en-IN">
                <a:solidFill>
                  <a:srgbClr val="FFFFFF"/>
                </a:solidFill>
                <a:latin typeface="Calibri"/>
              </a:rPr>
              <a:t> is a technique for hiding a secret message within a larger one in such a way that others cannot discern the presence or contents of the hidden message.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234720" y="164880"/>
            <a:ext cx="5803560" cy="575280"/>
          </a:xfrm>
          <a:prstGeom prst="rect">
            <a:avLst/>
          </a:prstGeom>
          <a:noFill/>
          <a:ln>
            <a:noFill/>
          </a:ln>
        </p:spPr>
        <p:txBody>
          <a:bodyPr wrap="none" lIns="90000" tIns="45000" rIns="90000" bIns="45000"/>
          <a:lstStyle/>
          <a:p>
            <a:pPr>
              <a:lnSpc>
                <a:spcPct val="100000"/>
              </a:lnSpc>
            </a:pPr>
            <a:r>
              <a:rPr lang="en-IN" sz="3200" b="1">
                <a:solidFill>
                  <a:srgbClr val="222222"/>
                </a:solidFill>
                <a:latin typeface="Calibri"/>
              </a:rPr>
              <a:t>Conventional Encryption</a:t>
            </a:r>
            <a:endParaRPr/>
          </a:p>
        </p:txBody>
      </p:sp>
      <p:sp>
        <p:nvSpPr>
          <p:cNvPr id="202" name="CustomShape 2"/>
          <p:cNvSpPr/>
          <p:nvPr/>
        </p:nvSpPr>
        <p:spPr>
          <a:xfrm>
            <a:off x="954720" y="1107000"/>
            <a:ext cx="9988200" cy="4110480"/>
          </a:xfrm>
          <a:prstGeom prst="rect">
            <a:avLst/>
          </a:prstGeom>
          <a:solidFill>
            <a:srgbClr val="002060"/>
          </a:solidFill>
          <a:ln>
            <a:noFill/>
          </a:ln>
        </p:spPr>
        <p:txBody>
          <a:bodyPr lIns="90000" tIns="45000" rIns="90000" bIns="45000"/>
          <a:lstStyle/>
          <a:p>
            <a:pPr algn="just">
              <a:lnSpc>
                <a:spcPct val="200000"/>
              </a:lnSpc>
              <a:buFont typeface="Arial"/>
              <a:buChar char="•"/>
            </a:pPr>
            <a:r>
              <a:rPr lang="en-IN" sz="2400">
                <a:solidFill>
                  <a:srgbClr val="FFFFFF"/>
                </a:solidFill>
                <a:latin typeface="Calibri"/>
              </a:rPr>
              <a:t>Symmetric encryption is also referred to as </a:t>
            </a:r>
            <a:r>
              <a:rPr lang="en-IN" sz="2400" b="1">
                <a:solidFill>
                  <a:srgbClr val="FFFFFF"/>
                </a:solidFill>
                <a:latin typeface="Calibri"/>
              </a:rPr>
              <a:t>conventional encryption</a:t>
            </a:r>
            <a:r>
              <a:rPr lang="en-IN" sz="2400">
                <a:solidFill>
                  <a:srgbClr val="FFFFFF"/>
                </a:solidFill>
                <a:latin typeface="Calibri"/>
              </a:rPr>
              <a:t> or </a:t>
            </a:r>
            <a:r>
              <a:rPr lang="en-IN" sz="2400" b="1">
                <a:solidFill>
                  <a:srgbClr val="FFFFFF"/>
                </a:solidFill>
                <a:latin typeface="Calibri"/>
              </a:rPr>
              <a:t>single-key encryption. </a:t>
            </a:r>
            <a:endParaRPr/>
          </a:p>
          <a:p>
            <a:pPr algn="just">
              <a:lnSpc>
                <a:spcPct val="200000"/>
              </a:lnSpc>
              <a:buFont typeface="Arial"/>
              <a:buChar char="•"/>
            </a:pPr>
            <a:r>
              <a:rPr lang="en-IN" sz="2400">
                <a:solidFill>
                  <a:srgbClr val="FFFFFF"/>
                </a:solidFill>
                <a:latin typeface="Calibri"/>
              </a:rPr>
              <a:t>It was the only type of encryption in use prior to the development of public-key encryption. </a:t>
            </a:r>
            <a:endParaRPr/>
          </a:p>
          <a:p>
            <a:pPr algn="just">
              <a:lnSpc>
                <a:spcPct val="200000"/>
              </a:lnSpc>
              <a:buFont typeface="Arial"/>
              <a:buChar char="•"/>
            </a:pPr>
            <a:r>
              <a:rPr lang="en-IN" sz="2400">
                <a:solidFill>
                  <a:srgbClr val="FFFFFF"/>
                </a:solidFill>
                <a:latin typeface="Calibri"/>
              </a:rPr>
              <a:t>It remains by far the most widely used of the two types of encryption.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Picture 2"/>
          <p:cNvPicPr/>
          <p:nvPr/>
        </p:nvPicPr>
        <p:blipFill>
          <a:blip r:embed="rId2"/>
          <a:stretch>
            <a:fillRect/>
          </a:stretch>
        </p:blipFill>
        <p:spPr>
          <a:xfrm>
            <a:off x="1419480" y="1546560"/>
            <a:ext cx="9308160" cy="3496680"/>
          </a:xfrm>
          <a:prstGeom prst="rect">
            <a:avLst/>
          </a:prstGeom>
          <a:ln>
            <a:noFill/>
          </a:ln>
        </p:spPr>
      </p:pic>
      <p:sp>
        <p:nvSpPr>
          <p:cNvPr id="204" name="CustomShape 1"/>
          <p:cNvSpPr/>
          <p:nvPr/>
        </p:nvSpPr>
        <p:spPr>
          <a:xfrm>
            <a:off x="2066400" y="5365080"/>
            <a:ext cx="8083440" cy="362160"/>
          </a:xfrm>
          <a:prstGeom prst="rect">
            <a:avLst/>
          </a:prstGeom>
          <a:noFill/>
          <a:ln>
            <a:noFill/>
          </a:ln>
        </p:spPr>
        <p:txBody>
          <a:bodyPr lIns="90000" tIns="45000" rIns="90000" bIns="45000"/>
          <a:lstStyle/>
          <a:p>
            <a:pPr algn="ctr">
              <a:lnSpc>
                <a:spcPct val="100000"/>
              </a:lnSpc>
            </a:pPr>
            <a:r>
              <a:rPr lang="en-IN" b="1">
                <a:solidFill>
                  <a:srgbClr val="000000"/>
                </a:solidFill>
                <a:latin typeface="Calibri Light"/>
              </a:rPr>
              <a:t>Fig 1 Simplified Model of Conventional Encryption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765360" y="394560"/>
            <a:ext cx="10176480" cy="5939280"/>
          </a:xfrm>
          <a:prstGeom prst="rect">
            <a:avLst/>
          </a:prstGeom>
          <a:solidFill>
            <a:srgbClr val="002060"/>
          </a:solidFill>
          <a:ln>
            <a:noFill/>
          </a:ln>
        </p:spPr>
        <p:txBody>
          <a:bodyPr lIns="90000" tIns="45000" rIns="90000" bIns="45000"/>
          <a:lstStyle/>
          <a:p>
            <a:pPr>
              <a:lnSpc>
                <a:spcPct val="150000"/>
              </a:lnSpc>
            </a:pPr>
            <a:r>
              <a:rPr lang="en-IN" sz="2400" b="1" u="sng">
                <a:solidFill>
                  <a:srgbClr val="FFFFFF"/>
                </a:solidFill>
                <a:latin typeface="Calibri"/>
              </a:rPr>
              <a:t>A symmetric encryption scheme has five ingredients:</a:t>
            </a:r>
            <a:endParaRPr/>
          </a:p>
          <a:p>
            <a:pPr algn="just">
              <a:lnSpc>
                <a:spcPct val="150000"/>
              </a:lnSpc>
              <a:buFont typeface="StarSymbol"/>
              <a:buAutoNum type="arabicPeriod"/>
            </a:pPr>
            <a:r>
              <a:rPr lang="en-IN" sz="2400" b="1" u="sng">
                <a:solidFill>
                  <a:srgbClr val="FFFFFF"/>
                </a:solidFill>
                <a:latin typeface="Calibri"/>
              </a:rPr>
              <a:t>Plain text:</a:t>
            </a:r>
            <a:r>
              <a:rPr lang="en-IN" sz="2400" u="sng">
                <a:solidFill>
                  <a:srgbClr val="FFFFFF"/>
                </a:solidFill>
                <a:latin typeface="Calibri"/>
              </a:rPr>
              <a:t> </a:t>
            </a:r>
            <a:r>
              <a:rPr lang="en-IN" sz="2400">
                <a:solidFill>
                  <a:srgbClr val="FFFFFF"/>
                </a:solidFill>
                <a:latin typeface="Calibri"/>
              </a:rPr>
              <a:t>This is the Original intelligible message or data that is fed in to the algorithm as input.</a:t>
            </a:r>
            <a:endParaRPr/>
          </a:p>
          <a:p>
            <a:pPr algn="just">
              <a:lnSpc>
                <a:spcPct val="150000"/>
              </a:lnSpc>
              <a:buFont typeface="StarSymbol"/>
              <a:buAutoNum type="arabicPeriod"/>
            </a:pPr>
            <a:r>
              <a:rPr lang="en-IN" sz="2400" b="1" u="sng">
                <a:solidFill>
                  <a:srgbClr val="FFFFFF"/>
                </a:solidFill>
                <a:latin typeface="Calibri"/>
              </a:rPr>
              <a:t>Encryption Algorithm</a:t>
            </a:r>
            <a:r>
              <a:rPr lang="en-IN" sz="2400">
                <a:solidFill>
                  <a:srgbClr val="FFFFFF"/>
                </a:solidFill>
                <a:latin typeface="Calibri"/>
              </a:rPr>
              <a:t>: The encryption algorithm performs various substitutions and transformation on the plain text to convert it into ciphertext.</a:t>
            </a:r>
            <a:endParaRPr/>
          </a:p>
          <a:p>
            <a:pPr algn="just">
              <a:lnSpc>
                <a:spcPct val="150000"/>
              </a:lnSpc>
              <a:buFont typeface="StarSymbol"/>
              <a:buAutoNum type="arabicPeriod"/>
            </a:pPr>
            <a:r>
              <a:rPr lang="en-IN" sz="2400" b="1" u="sng">
                <a:solidFill>
                  <a:srgbClr val="FFFFFF"/>
                </a:solidFill>
                <a:latin typeface="Calibri"/>
              </a:rPr>
              <a:t>Secret Key</a:t>
            </a:r>
            <a:r>
              <a:rPr lang="en-IN" sz="2400" b="1">
                <a:solidFill>
                  <a:srgbClr val="FFFFFF"/>
                </a:solidFill>
                <a:latin typeface="Calibri"/>
              </a:rPr>
              <a:t>:</a:t>
            </a:r>
            <a:r>
              <a:rPr lang="en-IN" sz="2400">
                <a:solidFill>
                  <a:srgbClr val="FFFFFF"/>
                </a:solidFill>
                <a:latin typeface="Calibri"/>
              </a:rPr>
              <a:t> The secret key is also input to the encryption algorithm. The key is a value independent of the plain text. The algorithm will produce a different output depending on the specific key being used at the time. The exact substitutions and transformations performed by the algorithm depend on the key.</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592920" y="699840"/>
            <a:ext cx="10924920" cy="5058000"/>
          </a:xfrm>
          <a:prstGeom prst="rect">
            <a:avLst/>
          </a:prstGeom>
          <a:solidFill>
            <a:srgbClr val="002060"/>
          </a:solidFill>
          <a:ln>
            <a:noFill/>
          </a:ln>
        </p:spPr>
        <p:txBody>
          <a:bodyPr lIns="90000" tIns="45000" rIns="90000" bIns="45000"/>
          <a:lstStyle/>
          <a:p>
            <a:pPr algn="just">
              <a:lnSpc>
                <a:spcPct val="150000"/>
              </a:lnSpc>
            </a:pPr>
            <a:r>
              <a:rPr lang="en-IN" sz="2400" b="1">
                <a:solidFill>
                  <a:srgbClr val="FFFFFF"/>
                </a:solidFill>
                <a:latin typeface="Calibri"/>
              </a:rPr>
              <a:t>4. </a:t>
            </a:r>
            <a:r>
              <a:rPr lang="en-IN" sz="2400" b="1" u="sng">
                <a:solidFill>
                  <a:srgbClr val="FFFFFF"/>
                </a:solidFill>
                <a:latin typeface="Calibri"/>
              </a:rPr>
              <a:t>Ciphertext</a:t>
            </a:r>
            <a:r>
              <a:rPr lang="en-IN" sz="2400" b="1">
                <a:solidFill>
                  <a:srgbClr val="FFFFFF"/>
                </a:solidFill>
                <a:latin typeface="Calibri"/>
              </a:rPr>
              <a:t>: </a:t>
            </a:r>
            <a:r>
              <a:rPr lang="en-IN" sz="2400">
                <a:solidFill>
                  <a:srgbClr val="FFFFFF"/>
                </a:solidFill>
                <a:latin typeface="Calibri"/>
              </a:rPr>
              <a:t>This is the scrambled message produced as output. It depends on the plain text and the secret key. For a given message, two different keys will produce different ciphertexts. The ciphertext is an apparently random stream of data and, as it stands, is unintelligible.</a:t>
            </a:r>
            <a:endParaRPr/>
          </a:p>
          <a:p>
            <a:pPr algn="just">
              <a:lnSpc>
                <a:spcPct val="150000"/>
              </a:lnSpc>
            </a:pPr>
            <a:endParaRPr/>
          </a:p>
          <a:p>
            <a:pPr algn="just">
              <a:lnSpc>
                <a:spcPct val="150000"/>
              </a:lnSpc>
            </a:pPr>
            <a:r>
              <a:rPr lang="en-IN" sz="2400" b="1">
                <a:solidFill>
                  <a:srgbClr val="FFFFFF"/>
                </a:solidFill>
                <a:latin typeface="Calibri"/>
              </a:rPr>
              <a:t>5. </a:t>
            </a:r>
            <a:r>
              <a:rPr lang="en-IN" sz="2400" b="1" u="sng">
                <a:solidFill>
                  <a:srgbClr val="FFFFFF"/>
                </a:solidFill>
                <a:latin typeface="Calibri"/>
              </a:rPr>
              <a:t>Decryption Algorithm</a:t>
            </a:r>
            <a:r>
              <a:rPr lang="en-IN" sz="2400" b="1">
                <a:solidFill>
                  <a:srgbClr val="FFFFFF"/>
                </a:solidFill>
                <a:latin typeface="Calibri"/>
              </a:rPr>
              <a:t>:</a:t>
            </a:r>
            <a:r>
              <a:rPr lang="en-IN" sz="2400">
                <a:solidFill>
                  <a:srgbClr val="FFFFFF"/>
                </a:solidFill>
                <a:latin typeface="Calibri"/>
              </a:rPr>
              <a:t> This is essentially the encryption algorithm run in reverse. It takes the ciphertext and the secret key as the input and produces the original plain text.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1165320" y="295560"/>
            <a:ext cx="9549000" cy="818640"/>
          </a:xfrm>
          <a:prstGeom prst="rect">
            <a:avLst/>
          </a:prstGeom>
          <a:noFill/>
          <a:ln>
            <a:noFill/>
          </a:ln>
        </p:spPr>
        <p:txBody>
          <a:bodyPr lIns="90000" tIns="45000" rIns="90000" bIns="45000"/>
          <a:lstStyle/>
          <a:p>
            <a:pPr>
              <a:lnSpc>
                <a:spcPct val="100000"/>
              </a:lnSpc>
            </a:pPr>
            <a:r>
              <a:rPr lang="en-IN" sz="2400" b="1">
                <a:solidFill>
                  <a:srgbClr val="222222"/>
                </a:solidFill>
                <a:latin typeface="Calibri"/>
              </a:rPr>
              <a:t>Two requirements for secure use of conventional encryption-</a:t>
            </a:r>
            <a:endParaRPr/>
          </a:p>
        </p:txBody>
      </p:sp>
      <p:sp>
        <p:nvSpPr>
          <p:cNvPr id="208" name="CustomShape 2"/>
          <p:cNvSpPr/>
          <p:nvPr/>
        </p:nvSpPr>
        <p:spPr>
          <a:xfrm>
            <a:off x="648000" y="1166760"/>
            <a:ext cx="10869840" cy="5573520"/>
          </a:xfrm>
          <a:prstGeom prst="rect">
            <a:avLst/>
          </a:prstGeom>
          <a:solidFill>
            <a:srgbClr val="002060"/>
          </a:solidFill>
          <a:ln>
            <a:noFill/>
          </a:ln>
        </p:spPr>
        <p:txBody>
          <a:bodyPr lIns="90000" tIns="45000" rIns="90000" bIns="45000"/>
          <a:lstStyle/>
          <a:p>
            <a:pPr algn="just">
              <a:lnSpc>
                <a:spcPct val="200000"/>
              </a:lnSpc>
              <a:buFont typeface="Arial"/>
              <a:buChar char="•"/>
            </a:pPr>
            <a:r>
              <a:rPr lang="en-IN" sz="2000">
                <a:solidFill>
                  <a:srgbClr val="FFFFFF"/>
                </a:solidFill>
                <a:latin typeface="Calibri"/>
              </a:rPr>
              <a:t>  </a:t>
            </a:r>
            <a:r>
              <a:rPr lang="en-IN" sz="2400">
                <a:solidFill>
                  <a:srgbClr val="FFFFFF"/>
                </a:solidFill>
                <a:latin typeface="Calibri"/>
              </a:rPr>
              <a:t>We need a strong encryption algorithm. The opponent should be unable to decrypt ciphertext or discover the key even if he or she is in possession of a number of ciphertext together with the plain text that produce each ciphertext.</a:t>
            </a:r>
            <a:endParaRPr/>
          </a:p>
          <a:p>
            <a:pPr algn="just">
              <a:lnSpc>
                <a:spcPct val="200000"/>
              </a:lnSpc>
              <a:buFont typeface="Arial"/>
              <a:buChar char="•"/>
            </a:pPr>
            <a:r>
              <a:rPr lang="en-IN" sz="2400">
                <a:solidFill>
                  <a:srgbClr val="FFFFFF"/>
                </a:solidFill>
                <a:latin typeface="Calibri"/>
              </a:rPr>
              <a:t>  Sender and Receiver must have obtained copies of the secret key in a secure fashion and must keep the key secure. If someone can discover the key and knows the algorithm, all information using this key is readable.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1075680" y="1497600"/>
            <a:ext cx="10055520" cy="2647440"/>
          </a:xfrm>
          <a:prstGeom prst="rect">
            <a:avLst/>
          </a:prstGeom>
          <a:solidFill>
            <a:srgbClr val="002060"/>
          </a:solidFill>
          <a:ln>
            <a:noFill/>
          </a:ln>
        </p:spPr>
        <p:txBody>
          <a:bodyPr lIns="90000" tIns="45000" rIns="90000" bIns="45000"/>
          <a:lstStyle/>
          <a:p>
            <a:pPr>
              <a:lnSpc>
                <a:spcPct val="200000"/>
              </a:lnSpc>
            </a:pPr>
            <a:r>
              <a:rPr lang="en-IN" sz="2400">
                <a:solidFill>
                  <a:srgbClr val="FFFFFF"/>
                </a:solidFill>
                <a:latin typeface="Calibri"/>
              </a:rPr>
              <a:t>The important point is that the security of conventional encryption depends on the </a:t>
            </a:r>
            <a:r>
              <a:rPr lang="en-IN" sz="2400" b="1" i="1">
                <a:solidFill>
                  <a:srgbClr val="FFC000"/>
                </a:solidFill>
                <a:latin typeface="Calibri"/>
              </a:rPr>
              <a:t>secrecy of the key, not the secrecy of the algorithm</a:t>
            </a:r>
            <a:r>
              <a:rPr lang="en-IN" sz="2400">
                <a:solidFill>
                  <a:srgbClr val="FFFFFF"/>
                </a:solidFill>
                <a:latin typeface="Calibri"/>
              </a:rPr>
              <a:t> i.e. it is not necessary to keep the algorithm secret, but only the key is to be kept secret.</a:t>
            </a:r>
            <a:r>
              <a:rPr lang="en-IN" sz="2400">
                <a:solidFill>
                  <a:srgbClr val="000000"/>
                </a:solidFill>
                <a:latin typeface="Calibri"/>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2"/>
          <p:cNvPicPr/>
          <p:nvPr/>
        </p:nvPicPr>
        <p:blipFill>
          <a:blip r:embed="rId2"/>
          <a:stretch>
            <a:fillRect/>
          </a:stretch>
        </p:blipFill>
        <p:spPr>
          <a:xfrm>
            <a:off x="2831400" y="978480"/>
            <a:ext cx="6931440" cy="5197680"/>
          </a:xfrm>
          <a:prstGeom prst="rect">
            <a:avLst/>
          </a:prstGeom>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1152000" y="576000"/>
            <a:ext cx="3237840" cy="940320"/>
          </a:xfrm>
          <a:prstGeom prst="rect">
            <a:avLst/>
          </a:prstGeom>
          <a:noFill/>
          <a:ln>
            <a:noFill/>
          </a:ln>
        </p:spPr>
        <p:txBody>
          <a:bodyPr lIns="90000" tIns="45000" rIns="90000" bIns="45000"/>
          <a:lstStyle/>
          <a:p>
            <a:pPr>
              <a:lnSpc>
                <a:spcPct val="100000"/>
              </a:lnSpc>
            </a:pPr>
            <a:r>
              <a:rPr lang="en-IN" sz="2800">
                <a:solidFill>
                  <a:srgbClr val="000000"/>
                </a:solidFill>
                <a:latin typeface="Calibri"/>
              </a:rPr>
              <a:t>Cryptography</a:t>
            </a:r>
            <a:endParaRPr/>
          </a:p>
        </p:txBody>
      </p:sp>
      <p:sp>
        <p:nvSpPr>
          <p:cNvPr id="211" name="CustomShape 2"/>
          <p:cNvSpPr/>
          <p:nvPr/>
        </p:nvSpPr>
        <p:spPr>
          <a:xfrm>
            <a:off x="978840" y="1531080"/>
            <a:ext cx="10377360" cy="3196800"/>
          </a:xfrm>
          <a:prstGeom prst="rect">
            <a:avLst/>
          </a:prstGeom>
          <a:solidFill>
            <a:srgbClr val="002060"/>
          </a:solidFill>
          <a:ln>
            <a:noFill/>
          </a:ln>
        </p:spPr>
        <p:txBody>
          <a:bodyPr lIns="90000" tIns="45000" rIns="90000" bIns="45000"/>
          <a:lstStyle/>
          <a:p>
            <a:pPr algn="just">
              <a:lnSpc>
                <a:spcPct val="150000"/>
              </a:lnSpc>
              <a:buFont typeface="Wingdings" charset="2"/>
              <a:buChar char=""/>
            </a:pPr>
            <a:r>
              <a:rPr lang="en-IN" sz="2400" b="1">
                <a:solidFill>
                  <a:srgbClr val="FFC000"/>
                </a:solidFill>
                <a:latin typeface="Calibri"/>
              </a:rPr>
              <a:t>Cryptography</a:t>
            </a:r>
            <a:r>
              <a:rPr lang="en-IN" sz="2400">
                <a:solidFill>
                  <a:srgbClr val="FFFFFF"/>
                </a:solidFill>
                <a:latin typeface="Calibri"/>
              </a:rPr>
              <a:t> is a method of protecting information and communications through the use of codes, so that only those for whom the information is intended can read and process it. Thus preventing unauthorized access to information.</a:t>
            </a:r>
            <a:endParaRPr/>
          </a:p>
          <a:p>
            <a:pPr algn="just">
              <a:lnSpc>
                <a:spcPct val="150000"/>
              </a:lnSpc>
              <a:buFont typeface="Wingdings" charset="2"/>
              <a:buChar char=""/>
            </a:pPr>
            <a:r>
              <a:rPr lang="en-IN" sz="2400">
                <a:solidFill>
                  <a:srgbClr val="FFFFFF"/>
                </a:solidFill>
                <a:latin typeface="Calibri"/>
              </a:rPr>
              <a:t>The prefix "crypt-" means "hidden" -- and the suffix "-graphy" stands for "writing."</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ustomShape 1"/>
          <p:cNvSpPr/>
          <p:nvPr/>
        </p:nvSpPr>
        <p:spPr>
          <a:xfrm>
            <a:off x="12600" y="339840"/>
            <a:ext cx="6265440" cy="453600"/>
          </a:xfrm>
          <a:prstGeom prst="rect">
            <a:avLst/>
          </a:prstGeom>
          <a:noFill/>
          <a:ln>
            <a:noFill/>
          </a:ln>
        </p:spPr>
        <p:txBody>
          <a:bodyPr wrap="none" lIns="90000" tIns="45000" rIns="90000" bIns="45000"/>
          <a:lstStyle/>
          <a:p>
            <a:pPr>
              <a:lnSpc>
                <a:spcPct val="100000"/>
              </a:lnSpc>
            </a:pPr>
            <a:r>
              <a:rPr lang="en-IN" sz="2400" b="1">
                <a:solidFill>
                  <a:srgbClr val="40424E"/>
                </a:solidFill>
                <a:latin typeface="Calibri"/>
              </a:rPr>
              <a:t>Techniques used For Cryptography:</a:t>
            </a:r>
            <a:endParaRPr/>
          </a:p>
        </p:txBody>
      </p:sp>
      <p:sp>
        <p:nvSpPr>
          <p:cNvPr id="213" name="CustomShape 2"/>
          <p:cNvSpPr/>
          <p:nvPr/>
        </p:nvSpPr>
        <p:spPr>
          <a:xfrm>
            <a:off x="824040" y="1086120"/>
            <a:ext cx="10643400" cy="3744720"/>
          </a:xfrm>
          <a:prstGeom prst="rect">
            <a:avLst/>
          </a:prstGeom>
          <a:solidFill>
            <a:srgbClr val="002060"/>
          </a:solidFill>
          <a:ln>
            <a:noFill/>
          </a:ln>
        </p:spPr>
        <p:txBody>
          <a:bodyPr lIns="90000" tIns="45000" rIns="90000" bIns="45000"/>
          <a:lstStyle/>
          <a:p>
            <a:pPr>
              <a:lnSpc>
                <a:spcPct val="150000"/>
              </a:lnSpc>
              <a:buFont typeface="StarSymbol"/>
              <a:buAutoNum type="arabicPeriod"/>
            </a:pPr>
            <a:r>
              <a:rPr lang="en-IN" sz="2400" b="1" u="sng">
                <a:solidFill>
                  <a:srgbClr val="FFC000"/>
                </a:solidFill>
                <a:latin typeface="Calibri"/>
              </a:rPr>
              <a:t>Encryption</a:t>
            </a:r>
            <a:r>
              <a:rPr lang="en-IN" sz="2400" b="1">
                <a:solidFill>
                  <a:srgbClr val="FFC000"/>
                </a:solidFill>
                <a:latin typeface="Calibri"/>
              </a:rPr>
              <a:t>: </a:t>
            </a:r>
            <a:r>
              <a:rPr lang="en-IN" sz="2400">
                <a:solidFill>
                  <a:srgbClr val="FFFFFF"/>
                </a:solidFill>
                <a:latin typeface="Calibri"/>
              </a:rPr>
              <a:t>The process where an ordinary plain text is converted to cipher text which is the text made such that intended receiver of the text can only decode it and hence this process is known as </a:t>
            </a:r>
            <a:r>
              <a:rPr lang="en-IN" sz="2400">
                <a:solidFill>
                  <a:srgbClr val="FFC000"/>
                </a:solidFill>
                <a:latin typeface="Calibri"/>
              </a:rPr>
              <a:t>encryption</a:t>
            </a:r>
            <a:r>
              <a:rPr lang="en-IN" sz="2400">
                <a:solidFill>
                  <a:srgbClr val="FFFFFF"/>
                </a:solidFill>
                <a:latin typeface="Calibri"/>
              </a:rPr>
              <a:t>. </a:t>
            </a:r>
            <a:endParaRPr/>
          </a:p>
          <a:p>
            <a:pPr>
              <a:lnSpc>
                <a:spcPct val="150000"/>
              </a:lnSpc>
            </a:pPr>
            <a:endParaRPr/>
          </a:p>
          <a:p>
            <a:pPr>
              <a:lnSpc>
                <a:spcPct val="150000"/>
              </a:lnSpc>
              <a:buFont typeface="StarSymbol"/>
              <a:buAutoNum type="arabicPeriod"/>
            </a:pPr>
            <a:r>
              <a:rPr lang="en-IN" sz="2400" b="1" u="sng">
                <a:solidFill>
                  <a:srgbClr val="FFC000"/>
                </a:solidFill>
                <a:latin typeface="Calibri"/>
              </a:rPr>
              <a:t>Decryption: </a:t>
            </a:r>
            <a:r>
              <a:rPr lang="en-IN" sz="2400">
                <a:solidFill>
                  <a:srgbClr val="FFFFFF"/>
                </a:solidFill>
                <a:latin typeface="Calibri"/>
              </a:rPr>
              <a:t>The process of conversion of cipher text to plain text this is known as </a:t>
            </a:r>
            <a:r>
              <a:rPr lang="en-IN" sz="2400">
                <a:solidFill>
                  <a:srgbClr val="FFC000"/>
                </a:solidFill>
                <a:latin typeface="Calibri"/>
              </a:rPr>
              <a:t>decryption</a:t>
            </a:r>
            <a:r>
              <a:rPr lang="en-IN" sz="2400">
                <a:solidFill>
                  <a:srgbClr val="FFFFFF"/>
                </a:solidFill>
                <a:latin typeface="Calibri"/>
              </a:rPr>
              <a: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CustomShape 1"/>
          <p:cNvSpPr/>
          <p:nvPr/>
        </p:nvSpPr>
        <p:spPr>
          <a:xfrm>
            <a:off x="251640" y="259200"/>
            <a:ext cx="5544720" cy="453600"/>
          </a:xfrm>
          <a:prstGeom prst="rect">
            <a:avLst/>
          </a:prstGeom>
          <a:noFill/>
          <a:ln>
            <a:noFill/>
          </a:ln>
        </p:spPr>
        <p:txBody>
          <a:bodyPr wrap="none" lIns="90000" tIns="45000" rIns="90000" bIns="45000"/>
          <a:lstStyle/>
          <a:p>
            <a:pPr>
              <a:lnSpc>
                <a:spcPct val="100000"/>
              </a:lnSpc>
            </a:pPr>
            <a:r>
              <a:rPr lang="en-IN" sz="2400" b="1">
                <a:solidFill>
                  <a:srgbClr val="40424E"/>
                </a:solidFill>
                <a:latin typeface="Calibri"/>
              </a:rPr>
              <a:t>Features Of Cryptography are :</a:t>
            </a:r>
            <a:endParaRPr/>
          </a:p>
        </p:txBody>
      </p:sp>
      <p:sp>
        <p:nvSpPr>
          <p:cNvPr id="215" name="CustomShape 2"/>
          <p:cNvSpPr/>
          <p:nvPr/>
        </p:nvSpPr>
        <p:spPr>
          <a:xfrm>
            <a:off x="981720" y="1067400"/>
            <a:ext cx="10808640" cy="5421240"/>
          </a:xfrm>
          <a:prstGeom prst="rect">
            <a:avLst/>
          </a:prstGeom>
          <a:solidFill>
            <a:srgbClr val="002060"/>
          </a:solidFill>
          <a:ln>
            <a:noFill/>
          </a:ln>
        </p:spPr>
        <p:txBody>
          <a:bodyPr lIns="90000" tIns="45000" rIns="90000" bIns="45000"/>
          <a:lstStyle/>
          <a:p>
            <a:r>
              <a:rPr lang="en-IN" sz="2000" b="1">
                <a:solidFill>
                  <a:srgbClr val="FFC000"/>
                </a:solidFill>
                <a:latin typeface="Calibri"/>
              </a:rPr>
              <a:t>1. Confidentiality:</a:t>
            </a:r>
            <a:endParaRPr/>
          </a:p>
          <a:p>
            <a:pPr>
              <a:lnSpc>
                <a:spcPct val="150000"/>
              </a:lnSpc>
              <a:buFont typeface="StarSymbol"/>
              <a:buAutoNum type="arabicPeriod"/>
            </a:pPr>
            <a:r>
              <a:rPr lang="en-IN" sz="2000">
                <a:solidFill>
                  <a:srgbClr val="FFFFFF"/>
                </a:solidFill>
                <a:latin typeface="Calibri"/>
              </a:rPr>
              <a:t>Information can only be accessed by the person for whom it is intended and no other person except him can access it.</a:t>
            </a:r>
            <a:endParaRPr/>
          </a:p>
          <a:p>
            <a:pPr>
              <a:lnSpc>
                <a:spcPct val="150000"/>
              </a:lnSpc>
              <a:buFont typeface="StarSymbol"/>
              <a:buAutoNum type="arabicPeriod"/>
            </a:pPr>
            <a:r>
              <a:rPr lang="en-IN" sz="2000" b="1">
                <a:solidFill>
                  <a:srgbClr val="FFC000"/>
                </a:solidFill>
                <a:latin typeface="Calibri"/>
              </a:rPr>
              <a:t>Integrity:</a:t>
            </a:r>
            <a:endParaRPr/>
          </a:p>
          <a:p>
            <a:pPr>
              <a:lnSpc>
                <a:spcPct val="150000"/>
              </a:lnSpc>
              <a:buFont typeface="StarSymbol"/>
              <a:buAutoNum type="arabicPeriod"/>
            </a:pPr>
            <a:r>
              <a:rPr lang="en-IN" sz="2000">
                <a:solidFill>
                  <a:srgbClr val="FFFFFF"/>
                </a:solidFill>
                <a:latin typeface="Calibri"/>
              </a:rPr>
              <a:t>Information cannot be modified in storage or transition between sender and intended receiver without any addition to information being detected.</a:t>
            </a:r>
            <a:endParaRPr/>
          </a:p>
          <a:p>
            <a:pPr>
              <a:lnSpc>
                <a:spcPct val="150000"/>
              </a:lnSpc>
              <a:buFont typeface="StarSymbol"/>
              <a:buAutoNum type="arabicPeriod"/>
            </a:pPr>
            <a:r>
              <a:rPr lang="en-IN" sz="2000" b="1">
                <a:solidFill>
                  <a:srgbClr val="FFC000"/>
                </a:solidFill>
                <a:latin typeface="Calibri"/>
              </a:rPr>
              <a:t>Non-repudiation:</a:t>
            </a:r>
            <a:endParaRPr/>
          </a:p>
          <a:p>
            <a:pPr>
              <a:lnSpc>
                <a:spcPct val="150000"/>
              </a:lnSpc>
              <a:buFont typeface="StarSymbol"/>
              <a:buAutoNum type="arabicPeriod"/>
            </a:pPr>
            <a:r>
              <a:rPr lang="en-IN" sz="2000">
                <a:solidFill>
                  <a:srgbClr val="FFFFFF"/>
                </a:solidFill>
                <a:latin typeface="Calibri"/>
              </a:rPr>
              <a:t>The creator/sender of information cannot deny his or her intention to send information at later stage.</a:t>
            </a:r>
            <a:endParaRPr/>
          </a:p>
          <a:p>
            <a:pPr>
              <a:lnSpc>
                <a:spcPct val="150000"/>
              </a:lnSpc>
              <a:buFont typeface="StarSymbol"/>
              <a:buAutoNum type="arabicPeriod"/>
            </a:pPr>
            <a:r>
              <a:rPr lang="en-IN" sz="2000" b="1">
                <a:solidFill>
                  <a:srgbClr val="FFC000"/>
                </a:solidFill>
                <a:latin typeface="Calibri"/>
              </a:rPr>
              <a:t>Authentication:</a:t>
            </a:r>
            <a:endParaRPr/>
          </a:p>
          <a:p>
            <a:pPr>
              <a:lnSpc>
                <a:spcPct val="150000"/>
              </a:lnSpc>
              <a:buFont typeface="StarSymbol"/>
              <a:buAutoNum type="arabicPeriod"/>
            </a:pPr>
            <a:r>
              <a:rPr lang="en-IN" sz="2000">
                <a:solidFill>
                  <a:srgbClr val="FFFFFF"/>
                </a:solidFill>
                <a:latin typeface="Calibri"/>
              </a:rPr>
              <a:t>The identities of sender and receiver are confirmed. As well as destination/origin of information is confirmed.</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1"/>
          <p:cNvSpPr/>
          <p:nvPr/>
        </p:nvSpPr>
        <p:spPr>
          <a:xfrm>
            <a:off x="-82440" y="124920"/>
            <a:ext cx="4232520" cy="453600"/>
          </a:xfrm>
          <a:prstGeom prst="rect">
            <a:avLst/>
          </a:prstGeom>
          <a:noFill/>
          <a:ln>
            <a:noFill/>
          </a:ln>
        </p:spPr>
        <p:txBody>
          <a:bodyPr wrap="none" lIns="90000" tIns="45000" rIns="90000" bIns="45000"/>
          <a:lstStyle/>
          <a:p>
            <a:pPr>
              <a:lnSpc>
                <a:spcPct val="100000"/>
              </a:lnSpc>
            </a:pPr>
            <a:r>
              <a:rPr lang="en-IN" sz="2400" b="1">
                <a:solidFill>
                  <a:srgbClr val="40424E"/>
                </a:solidFill>
                <a:latin typeface="Calibri"/>
              </a:rPr>
              <a:t>Types Of Cryptography:</a:t>
            </a:r>
            <a:endParaRPr/>
          </a:p>
        </p:txBody>
      </p:sp>
      <p:sp>
        <p:nvSpPr>
          <p:cNvPr id="217" name="CustomShape 2"/>
          <p:cNvSpPr/>
          <p:nvPr/>
        </p:nvSpPr>
        <p:spPr>
          <a:xfrm>
            <a:off x="392040" y="644400"/>
            <a:ext cx="11521440" cy="5787720"/>
          </a:xfrm>
          <a:prstGeom prst="rect">
            <a:avLst/>
          </a:prstGeom>
          <a:solidFill>
            <a:srgbClr val="002060"/>
          </a:solidFill>
          <a:ln>
            <a:noFill/>
          </a:ln>
        </p:spPr>
        <p:txBody>
          <a:bodyPr lIns="90000" tIns="45000" rIns="90000" bIns="45000"/>
          <a:lstStyle/>
          <a:p>
            <a:pPr>
              <a:lnSpc>
                <a:spcPct val="150000"/>
              </a:lnSpc>
            </a:pPr>
            <a:r>
              <a:rPr lang="en-IN" sz="2000">
                <a:solidFill>
                  <a:srgbClr val="FFFFFF"/>
                </a:solidFill>
                <a:latin typeface="Calibri"/>
              </a:rPr>
              <a:t>Cryptography is broadly classified into two categories: </a:t>
            </a:r>
            <a:endParaRPr/>
          </a:p>
          <a:p>
            <a:pPr>
              <a:lnSpc>
                <a:spcPct val="150000"/>
              </a:lnSpc>
            </a:pPr>
            <a:r>
              <a:rPr lang="en-IN" sz="2000" b="1" i="1">
                <a:solidFill>
                  <a:srgbClr val="FFC000"/>
                </a:solidFill>
                <a:latin typeface="Calibri"/>
              </a:rPr>
              <a:t>Symmetric key Cryptography</a:t>
            </a:r>
            <a:r>
              <a:rPr lang="en-IN" sz="2000">
                <a:solidFill>
                  <a:srgbClr val="FFC000"/>
                </a:solidFill>
                <a:latin typeface="Calibri"/>
              </a:rPr>
              <a:t> and </a:t>
            </a:r>
            <a:r>
              <a:rPr lang="en-IN" sz="2000" b="1" i="1">
                <a:solidFill>
                  <a:srgbClr val="FFC000"/>
                </a:solidFill>
                <a:latin typeface="Calibri"/>
              </a:rPr>
              <a:t>Asymmetric key Cryptography</a:t>
            </a:r>
            <a:r>
              <a:rPr lang="en-IN" sz="2000">
                <a:solidFill>
                  <a:srgbClr val="FFFFFF"/>
                </a:solidFill>
                <a:latin typeface="Calibri"/>
              </a:rPr>
              <a:t> (popularly known as public key  cryptography).</a:t>
            </a:r>
            <a:endParaRPr/>
          </a:p>
          <a:p>
            <a:pPr>
              <a:lnSpc>
                <a:spcPct val="150000"/>
              </a:lnSpc>
            </a:pPr>
            <a:endParaRPr/>
          </a:p>
          <a:p>
            <a:pPr>
              <a:lnSpc>
                <a:spcPct val="15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pic>
        <p:nvPicPr>
          <p:cNvPr id="218" name="Picture 2"/>
          <p:cNvPicPr/>
          <p:nvPr/>
        </p:nvPicPr>
        <p:blipFill>
          <a:blip r:embed="rId2"/>
          <a:stretch>
            <a:fillRect/>
          </a:stretch>
        </p:blipFill>
        <p:spPr>
          <a:xfrm>
            <a:off x="2322360" y="2061000"/>
            <a:ext cx="8850960" cy="4300920"/>
          </a:xfrm>
          <a:prstGeom prst="rect">
            <a:avLst/>
          </a:prstGeom>
          <a:ln>
            <a:solidFill>
              <a:srgbClr val="FFFFFF"/>
            </a:solid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CustomShape 1"/>
          <p:cNvSpPr/>
          <p:nvPr/>
        </p:nvSpPr>
        <p:spPr>
          <a:xfrm>
            <a:off x="667800" y="156960"/>
            <a:ext cx="11144160" cy="6392880"/>
          </a:xfrm>
          <a:prstGeom prst="rect">
            <a:avLst/>
          </a:prstGeom>
          <a:solidFill>
            <a:srgbClr val="002060"/>
          </a:solidFill>
          <a:ln>
            <a:noFill/>
          </a:ln>
        </p:spPr>
        <p:txBody>
          <a:bodyPr lIns="90000" tIns="45000" rIns="90000" bIns="45000"/>
          <a:lstStyle/>
          <a:p>
            <a:pPr algn="just">
              <a:lnSpc>
                <a:spcPct val="150000"/>
              </a:lnSpc>
            </a:pPr>
            <a:r>
              <a:rPr lang="en-IN" sz="2200" b="1">
                <a:solidFill>
                  <a:srgbClr val="FFC000"/>
                </a:solidFill>
                <a:latin typeface="Calibri"/>
              </a:rPr>
              <a:t>Symmetric Key Cryptography-</a:t>
            </a:r>
            <a:endParaRPr/>
          </a:p>
          <a:p>
            <a:pPr algn="just">
              <a:lnSpc>
                <a:spcPct val="150000"/>
              </a:lnSpc>
              <a:buFont typeface="Wingdings" charset="2"/>
              <a:buChar char=""/>
            </a:pPr>
            <a:r>
              <a:rPr lang="en-IN" sz="2200">
                <a:solidFill>
                  <a:srgbClr val="FFFFFF"/>
                </a:solidFill>
                <a:latin typeface="Calibri"/>
              </a:rPr>
              <a:t>An encryption system in which the sender and receiver of a message share a single, common key that is used to encrypt and decrypt the message. </a:t>
            </a:r>
            <a:endParaRPr/>
          </a:p>
          <a:p>
            <a:pPr algn="just">
              <a:lnSpc>
                <a:spcPct val="150000"/>
              </a:lnSpc>
              <a:buFont typeface="Wingdings" charset="2"/>
              <a:buChar char=""/>
            </a:pPr>
            <a:r>
              <a:rPr lang="en-IN" sz="2200">
                <a:solidFill>
                  <a:srgbClr val="FFFFFF"/>
                </a:solidFill>
                <a:latin typeface="Calibri"/>
              </a:rPr>
              <a:t>The most popular symmetric–key system is the Data Encryption Standard (DES)</a:t>
            </a:r>
            <a:endParaRPr/>
          </a:p>
          <a:p>
            <a:pPr algn="just">
              <a:lnSpc>
                <a:spcPct val="150000"/>
              </a:lnSpc>
            </a:pPr>
            <a:r>
              <a:rPr lang="en-IN" sz="2200" b="1">
                <a:solidFill>
                  <a:srgbClr val="FFC000"/>
                </a:solidFill>
                <a:latin typeface="Calibri"/>
              </a:rPr>
              <a:t>Asymmetric Key Encryption (or Public Key Cryptography)</a:t>
            </a:r>
            <a:endParaRPr/>
          </a:p>
          <a:p>
            <a:pPr algn="just">
              <a:lnSpc>
                <a:spcPct val="150000"/>
              </a:lnSpc>
              <a:buFont typeface="Wingdings" charset="2"/>
              <a:buChar char=""/>
            </a:pPr>
            <a:r>
              <a:rPr lang="en-IN" sz="2200">
                <a:solidFill>
                  <a:srgbClr val="FFFFFF"/>
                </a:solidFill>
                <a:latin typeface="Calibri"/>
              </a:rPr>
              <a:t>The encryption process where different keys are used for encrypting and decrypting the information.</a:t>
            </a:r>
            <a:endParaRPr/>
          </a:p>
          <a:p>
            <a:pPr algn="just">
              <a:lnSpc>
                <a:spcPct val="150000"/>
              </a:lnSpc>
              <a:buFont typeface="Wingdings" charset="2"/>
              <a:buChar char=""/>
            </a:pPr>
            <a:r>
              <a:rPr lang="en-IN" sz="2200">
                <a:solidFill>
                  <a:srgbClr val="FFFFFF"/>
                </a:solidFill>
                <a:latin typeface="Calibri"/>
              </a:rPr>
              <a:t>Keys are different but are mathematically related, such that retrieving the plain text by decrypting ciphertext is feasible. </a:t>
            </a:r>
            <a:endParaRPr/>
          </a:p>
          <a:p>
            <a:pPr algn="just">
              <a:lnSpc>
                <a:spcPct val="150000"/>
              </a:lnSpc>
              <a:buFont typeface="Wingdings" charset="2"/>
              <a:buChar char=""/>
            </a:pPr>
            <a:r>
              <a:rPr lang="en-IN" sz="2200">
                <a:solidFill>
                  <a:srgbClr val="FFFFFF"/>
                </a:solidFill>
                <a:latin typeface="Calibri"/>
              </a:rPr>
              <a:t>RSA(</a:t>
            </a:r>
            <a:r>
              <a:rPr lang="en-IN" sz="2200" i="1">
                <a:solidFill>
                  <a:srgbClr val="FFFFFF"/>
                </a:solidFill>
                <a:latin typeface="Calibri"/>
              </a:rPr>
              <a:t>Rivest, Shamir, and Adelman)</a:t>
            </a:r>
            <a:r>
              <a:rPr lang="en-IN" sz="2200">
                <a:solidFill>
                  <a:srgbClr val="FFFFFF"/>
                </a:solidFill>
                <a:latin typeface="Calibri"/>
              </a:rPr>
              <a:t> is the most widely used form of public key encryption.</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783720" y="193680"/>
            <a:ext cx="10737720" cy="6487920"/>
          </a:xfrm>
          <a:prstGeom prst="rect">
            <a:avLst/>
          </a:prstGeom>
          <a:solidFill>
            <a:srgbClr val="002060"/>
          </a:solidFill>
          <a:ln>
            <a:noFill/>
          </a:ln>
        </p:spPr>
        <p:txBody>
          <a:bodyPr lIns="90000" tIns="45000" rIns="90000" bIns="45000"/>
          <a:lstStyle/>
          <a:p>
            <a:pPr algn="just">
              <a:lnSpc>
                <a:spcPct val="150000"/>
              </a:lnSpc>
            </a:pPr>
            <a:r>
              <a:rPr lang="en-IN" sz="2400" b="1">
                <a:solidFill>
                  <a:srgbClr val="FFC000"/>
                </a:solidFill>
                <a:latin typeface="Calibri"/>
              </a:rPr>
              <a:t>Transposition Ciphers-</a:t>
            </a:r>
            <a:endParaRPr/>
          </a:p>
          <a:p>
            <a:pPr algn="just">
              <a:lnSpc>
                <a:spcPct val="150000"/>
              </a:lnSpc>
            </a:pPr>
            <a:r>
              <a:rPr lang="en-IN" sz="2400">
                <a:solidFill>
                  <a:srgbClr val="FFFFFF"/>
                </a:solidFill>
                <a:latin typeface="Calibri"/>
              </a:rPr>
              <a:t>In Cryptography, a transposition cipher is a method of encryption by which the positions held by units of plaintext (which are commonly characters or groups of characters) are shifted according to a regular system, so that the ciphertext constitutes a permutation of the plaintext. </a:t>
            </a:r>
            <a:endParaRPr/>
          </a:p>
          <a:p>
            <a:pPr algn="just">
              <a:lnSpc>
                <a:spcPct val="150000"/>
              </a:lnSpc>
            </a:pPr>
            <a:endParaRPr/>
          </a:p>
          <a:p>
            <a:pPr algn="just">
              <a:lnSpc>
                <a:spcPct val="150000"/>
              </a:lnSpc>
            </a:pPr>
            <a:r>
              <a:rPr lang="en-IN" sz="2400" b="1">
                <a:solidFill>
                  <a:srgbClr val="FFC000"/>
                </a:solidFill>
                <a:latin typeface="Calibri"/>
              </a:rPr>
              <a:t>Substitution Cipher-</a:t>
            </a:r>
            <a:endParaRPr/>
          </a:p>
          <a:p>
            <a:pPr algn="just">
              <a:lnSpc>
                <a:spcPct val="150000"/>
              </a:lnSpc>
            </a:pPr>
            <a:r>
              <a:rPr lang="en-IN" sz="2400">
                <a:solidFill>
                  <a:srgbClr val="FFFFFF"/>
                </a:solidFill>
                <a:latin typeface="Calibri"/>
              </a:rPr>
              <a:t>Method of encryption by which units of plaintext are replaced with ciphertext, according to a fixed system; the “units” may be single letters (the most common), pairs of letters, triplets of letters, mixtures of the above, and so forth.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1"/>
          <p:cNvSpPr/>
          <p:nvPr/>
        </p:nvSpPr>
        <p:spPr>
          <a:xfrm>
            <a:off x="856440" y="469800"/>
            <a:ext cx="10795680" cy="5939280"/>
          </a:xfrm>
          <a:prstGeom prst="rect">
            <a:avLst/>
          </a:prstGeom>
          <a:solidFill>
            <a:srgbClr val="002060"/>
          </a:solidFill>
          <a:ln>
            <a:noFill/>
          </a:ln>
        </p:spPr>
        <p:txBody>
          <a:bodyPr lIns="90000" tIns="45000" rIns="90000" bIns="45000"/>
          <a:lstStyle/>
          <a:p>
            <a:pPr>
              <a:lnSpc>
                <a:spcPct val="150000"/>
              </a:lnSpc>
            </a:pPr>
            <a:r>
              <a:rPr lang="en-IN" sz="2400" b="1">
                <a:solidFill>
                  <a:srgbClr val="FFC000"/>
                </a:solidFill>
                <a:latin typeface="Calibri"/>
              </a:rPr>
              <a:t>Stream Cipher</a:t>
            </a:r>
            <a:endParaRPr/>
          </a:p>
          <a:p>
            <a:pPr algn="just">
              <a:lnSpc>
                <a:spcPct val="150000"/>
              </a:lnSpc>
              <a:buFont typeface="Wingdings" charset="2"/>
              <a:buChar char=""/>
            </a:pPr>
            <a:r>
              <a:rPr lang="en-IN" sz="2400">
                <a:solidFill>
                  <a:srgbClr val="FFFFFF"/>
                </a:solidFill>
                <a:latin typeface="Calibri"/>
              </a:rPr>
              <a:t>Symmetric or secret-key encryption algorithm that encrypts a single bit at a time.</a:t>
            </a:r>
            <a:endParaRPr/>
          </a:p>
          <a:p>
            <a:pPr algn="just">
              <a:lnSpc>
                <a:spcPct val="150000"/>
              </a:lnSpc>
              <a:buFont typeface="Wingdings" charset="2"/>
              <a:buChar char=""/>
            </a:pPr>
            <a:r>
              <a:rPr lang="en-IN" sz="2400">
                <a:solidFill>
                  <a:srgbClr val="FFFFFF"/>
                </a:solidFill>
                <a:latin typeface="Calibri"/>
              </a:rPr>
              <a:t>With a Stream Cipher, the same plaintext bit or byte will encrypt to a different bit or byte every time it is encrypted.</a:t>
            </a:r>
            <a:endParaRPr/>
          </a:p>
          <a:p>
            <a:pPr>
              <a:lnSpc>
                <a:spcPct val="150000"/>
              </a:lnSpc>
            </a:pPr>
            <a:r>
              <a:rPr lang="en-IN" sz="2400" b="1">
                <a:solidFill>
                  <a:srgbClr val="FFC000"/>
                </a:solidFill>
                <a:latin typeface="Calibri"/>
              </a:rPr>
              <a:t>Block Cipher</a:t>
            </a:r>
            <a:endParaRPr/>
          </a:p>
          <a:p>
            <a:pPr algn="just">
              <a:lnSpc>
                <a:spcPct val="150000"/>
              </a:lnSpc>
              <a:buFont typeface="Wingdings" charset="2"/>
              <a:buChar char=""/>
            </a:pPr>
            <a:r>
              <a:rPr lang="en-IN" sz="2400">
                <a:solidFill>
                  <a:srgbClr val="FFFFFF"/>
                </a:solidFill>
                <a:latin typeface="Calibri"/>
              </a:rPr>
              <a:t>An encryption method that applies a deterministic algorithm along with a symmetric key to encrypt a block of text, rather than encrypting one bit at a time as in stream ciphers. </a:t>
            </a:r>
            <a:endParaRPr/>
          </a:p>
          <a:p>
            <a:pPr algn="just">
              <a:lnSpc>
                <a:spcPct val="150000"/>
              </a:lnSpc>
              <a:buFont typeface="Wingdings" charset="2"/>
              <a:buChar char=""/>
            </a:pPr>
            <a:r>
              <a:rPr lang="en-IN" sz="2400">
                <a:solidFill>
                  <a:srgbClr val="FFFFFF"/>
                </a:solidFill>
                <a:latin typeface="Calibri"/>
              </a:rPr>
              <a:t>A common block cipher, AES.</a:t>
            </a:r>
            <a:endParaRPr/>
          </a:p>
          <a:p>
            <a:pPr algn="just">
              <a:lnSpc>
                <a:spcPct val="15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p:cNvSpPr/>
          <p:nvPr/>
        </p:nvSpPr>
        <p:spPr>
          <a:xfrm>
            <a:off x="910080" y="322200"/>
            <a:ext cx="10100520" cy="818640"/>
          </a:xfrm>
          <a:prstGeom prst="rect">
            <a:avLst/>
          </a:prstGeom>
          <a:noFill/>
          <a:ln>
            <a:noFill/>
          </a:ln>
        </p:spPr>
        <p:txBody>
          <a:bodyPr lIns="90000" tIns="45000" rIns="90000" bIns="45000"/>
          <a:lstStyle/>
          <a:p>
            <a:pPr>
              <a:lnSpc>
                <a:spcPct val="100000"/>
              </a:lnSpc>
            </a:pPr>
            <a:r>
              <a:rPr lang="en-IN" sz="2400">
                <a:solidFill>
                  <a:srgbClr val="000000"/>
                </a:solidFill>
                <a:latin typeface="Calibri"/>
              </a:rPr>
              <a:t>Cryptographic systems are classified along three independent dimensions:</a:t>
            </a:r>
            <a:endParaRPr/>
          </a:p>
        </p:txBody>
      </p:sp>
      <p:sp>
        <p:nvSpPr>
          <p:cNvPr id="223" name="CustomShape 2"/>
          <p:cNvSpPr/>
          <p:nvPr/>
        </p:nvSpPr>
        <p:spPr>
          <a:xfrm>
            <a:off x="762120" y="784080"/>
            <a:ext cx="10972080" cy="5982120"/>
          </a:xfrm>
          <a:prstGeom prst="rect">
            <a:avLst/>
          </a:prstGeom>
          <a:solidFill>
            <a:srgbClr val="002060"/>
          </a:solidFill>
          <a:ln>
            <a:noFill/>
          </a:ln>
        </p:spPr>
        <p:txBody>
          <a:bodyPr lIns="90000" tIns="45000" rIns="90000" bIns="45000"/>
          <a:lstStyle/>
          <a:p>
            <a:pPr algn="just">
              <a:lnSpc>
                <a:spcPct val="200000"/>
              </a:lnSpc>
              <a:buFont typeface="StarSymbol"/>
              <a:buAutoNum type="arabicPeriod"/>
            </a:pPr>
            <a:r>
              <a:rPr lang="en-IN" b="1" u="sng">
                <a:solidFill>
                  <a:srgbClr val="FFFFFF"/>
                </a:solidFill>
                <a:latin typeface="Calibri"/>
              </a:rPr>
              <a:t>The type of operations used for performing plaintext to ciphertext </a:t>
            </a:r>
            <a:r>
              <a:rPr lang="en-IN" b="1">
                <a:solidFill>
                  <a:srgbClr val="FFFFFF"/>
                </a:solidFill>
                <a:latin typeface="Calibri"/>
              </a:rPr>
              <a:t>:- </a:t>
            </a:r>
            <a:r>
              <a:rPr lang="en-IN">
                <a:solidFill>
                  <a:srgbClr val="FFFFFF"/>
                </a:solidFill>
                <a:latin typeface="Calibri"/>
              </a:rPr>
              <a:t>All the encryption algorithms make use of two general principles; substitution and transposition through which plaintext elements are rearranged. Important thing is that no information should be lost. </a:t>
            </a:r>
            <a:endParaRPr/>
          </a:p>
          <a:p>
            <a:pPr algn="just">
              <a:lnSpc>
                <a:spcPct val="200000"/>
              </a:lnSpc>
              <a:buFont typeface="StarSymbol"/>
              <a:buAutoNum type="arabicPeriod"/>
            </a:pPr>
            <a:r>
              <a:rPr lang="en-IN" b="1" u="sng">
                <a:solidFill>
                  <a:srgbClr val="FFFFFF"/>
                </a:solidFill>
                <a:latin typeface="Calibri"/>
              </a:rPr>
              <a:t>The number of keys used</a:t>
            </a:r>
            <a:r>
              <a:rPr lang="en-IN" b="1">
                <a:solidFill>
                  <a:srgbClr val="FFFFFF"/>
                </a:solidFill>
                <a:latin typeface="Calibri"/>
              </a:rPr>
              <a:t>:- </a:t>
            </a:r>
            <a:r>
              <a:rPr lang="en-IN">
                <a:solidFill>
                  <a:srgbClr val="FFFFFF"/>
                </a:solidFill>
                <a:latin typeface="Calibri"/>
              </a:rPr>
              <a:t>If single key is used by both sender and receiver, it is called </a:t>
            </a:r>
            <a:r>
              <a:rPr lang="en-IN" b="1">
                <a:solidFill>
                  <a:srgbClr val="FFC000"/>
                </a:solidFill>
                <a:latin typeface="Calibri"/>
              </a:rPr>
              <a:t>symmetric, single-key, secret-key or conventional encryption</a:t>
            </a:r>
            <a:r>
              <a:rPr lang="en-IN">
                <a:solidFill>
                  <a:srgbClr val="FFFFFF"/>
                </a:solidFill>
                <a:latin typeface="Calibri"/>
              </a:rPr>
              <a:t>. If sender and receiver each use a different key, then it is called </a:t>
            </a:r>
            <a:r>
              <a:rPr lang="en-IN" b="1">
                <a:solidFill>
                  <a:srgbClr val="FFC000"/>
                </a:solidFill>
                <a:latin typeface="Calibri"/>
              </a:rPr>
              <a:t>asymmetric, two-key or public-key encryption. </a:t>
            </a:r>
            <a:endParaRPr/>
          </a:p>
          <a:p>
            <a:pPr algn="just">
              <a:lnSpc>
                <a:spcPct val="200000"/>
              </a:lnSpc>
              <a:buFont typeface="StarSymbol"/>
              <a:buAutoNum type="arabicPeriod"/>
            </a:pPr>
            <a:r>
              <a:rPr lang="en-IN" b="1" u="sng">
                <a:solidFill>
                  <a:srgbClr val="FFFFFF"/>
                </a:solidFill>
                <a:latin typeface="Calibri"/>
              </a:rPr>
              <a:t>The way in which plaintext is processed</a:t>
            </a:r>
            <a:r>
              <a:rPr lang="en-IN" b="1">
                <a:solidFill>
                  <a:srgbClr val="FFFFFF"/>
                </a:solidFill>
                <a:latin typeface="Calibri"/>
              </a:rPr>
              <a:t> </a:t>
            </a:r>
            <a:r>
              <a:rPr lang="en-IN">
                <a:solidFill>
                  <a:srgbClr val="FFFFFF"/>
                </a:solidFill>
                <a:latin typeface="Calibri"/>
              </a:rPr>
              <a:t>:-A block cipher process the input as blocks of elements and generated an output block for each input block. Stream cipher processes the input elements continuously, producing output one element</a:t>
            </a:r>
            <a:r>
              <a:rPr lang="en-IN" sz="2000">
                <a:solidFill>
                  <a:srgbClr val="FFFFFF"/>
                </a:solidFill>
                <a:latin typeface="Calibri"/>
              </a:rPr>
              <a:t> at a time as it goes along.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ustomShape 1"/>
          <p:cNvSpPr/>
          <p:nvPr/>
        </p:nvSpPr>
        <p:spPr>
          <a:xfrm>
            <a:off x="2097720" y="2202426"/>
            <a:ext cx="8432628" cy="1602659"/>
          </a:xfrm>
          <a:prstGeom prst="rect">
            <a:avLst/>
          </a:prstGeom>
          <a:solidFill>
            <a:srgbClr val="002060"/>
          </a:solidFill>
          <a:ln>
            <a:noFill/>
          </a:ln>
        </p:spPr>
        <p:txBody>
          <a:bodyPr lIns="90000" tIns="45000" rIns="90000" bIns="45000"/>
          <a:lstStyle/>
          <a:p>
            <a:pPr algn="ctr">
              <a:lnSpc>
                <a:spcPct val="200000"/>
              </a:lnSpc>
            </a:pPr>
            <a:r>
              <a:rPr lang="en-IN" sz="4000" b="1" dirty="0">
                <a:solidFill>
                  <a:srgbClr val="FFFFFF"/>
                </a:solidFill>
                <a:latin typeface="Times New Roman" panose="02020603050405020304" pitchFamily="18" charset="0"/>
                <a:cs typeface="Times New Roman" panose="02020603050405020304" pitchFamily="18" charset="0"/>
              </a:rPr>
              <a:t>SUBSTITUTION TECHNIQUES</a:t>
            </a:r>
            <a:endParaRPr sz="1600" dirty="0">
              <a:latin typeface="Times New Roman" panose="02020603050405020304" pitchFamily="18" charset="0"/>
              <a:cs typeface="Times New Roman" panose="02020603050405020304" pitchFamily="18" charset="0"/>
            </a:endParaRPr>
          </a:p>
          <a:p>
            <a:pPr algn="ctr">
              <a:lnSpc>
                <a:spcPct val="200000"/>
              </a:lnSpc>
            </a:pPr>
            <a:endParaRPr sz="1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ustomShape 1"/>
          <p:cNvSpPr/>
          <p:nvPr/>
        </p:nvSpPr>
        <p:spPr>
          <a:xfrm>
            <a:off x="450000" y="455040"/>
            <a:ext cx="11231280" cy="5940000"/>
          </a:xfrm>
          <a:prstGeom prst="rect">
            <a:avLst/>
          </a:prstGeom>
          <a:solidFill>
            <a:srgbClr val="002060"/>
          </a:solidFill>
          <a:ln>
            <a:noFill/>
          </a:ln>
        </p:spPr>
        <p:txBody>
          <a:bodyPr lIns="90000" tIns="45000" rIns="90000" bIns="45000"/>
          <a:lstStyle/>
          <a:p>
            <a:pPr>
              <a:lnSpc>
                <a:spcPct val="150000"/>
              </a:lnSpc>
            </a:pPr>
            <a:r>
              <a:rPr lang="en-IN" sz="2400" b="1">
                <a:solidFill>
                  <a:srgbClr val="FFC000"/>
                </a:solidFill>
                <a:latin typeface="Calibri"/>
              </a:rPr>
              <a:t>Substitution Techniques-</a:t>
            </a:r>
            <a:endParaRPr/>
          </a:p>
          <a:p>
            <a:pPr>
              <a:lnSpc>
                <a:spcPct val="150000"/>
              </a:lnSpc>
              <a:buFont typeface="Wingdings" charset="2"/>
              <a:buChar char=""/>
            </a:pPr>
            <a:r>
              <a:rPr lang="en-IN" sz="2400">
                <a:solidFill>
                  <a:srgbClr val="FFFFFF"/>
                </a:solidFill>
                <a:latin typeface="Calibri"/>
              </a:rPr>
              <a:t> A substitution technique is one in which the letters of plaintext are replaced by other letters or by numbers or symbols. </a:t>
            </a:r>
            <a:endParaRPr/>
          </a:p>
          <a:p>
            <a:pPr>
              <a:lnSpc>
                <a:spcPct val="150000"/>
              </a:lnSpc>
              <a:buFont typeface="Wingdings" charset="2"/>
              <a:buChar char=""/>
            </a:pPr>
            <a:r>
              <a:rPr lang="en-IN" sz="2400">
                <a:solidFill>
                  <a:srgbClr val="FFFFFF"/>
                </a:solidFill>
                <a:latin typeface="Calibri"/>
              </a:rPr>
              <a:t>If the plaintext is viewed as a sequence of bits, then substitution involves replacing plaintext bit patterns with cipher text bit patterns. </a:t>
            </a:r>
            <a:endParaRPr/>
          </a:p>
          <a:p>
            <a:pPr>
              <a:lnSpc>
                <a:spcPct val="150000"/>
              </a:lnSpc>
            </a:pPr>
            <a:r>
              <a:rPr lang="en-IN" sz="2400" b="1">
                <a:solidFill>
                  <a:srgbClr val="7030A0"/>
                </a:solidFill>
                <a:latin typeface="Calibri"/>
              </a:rPr>
              <a:t>Types  of Substitution Techniques:-</a:t>
            </a:r>
            <a:endParaRPr/>
          </a:p>
          <a:p>
            <a:pPr>
              <a:lnSpc>
                <a:spcPct val="150000"/>
              </a:lnSpc>
              <a:buFont typeface="StarSymbol"/>
              <a:buAutoNum type="arabicPeriod"/>
            </a:pPr>
            <a:r>
              <a:rPr lang="en-IN" sz="2400">
                <a:solidFill>
                  <a:srgbClr val="FFFFFF"/>
                </a:solidFill>
                <a:latin typeface="Calibri"/>
              </a:rPr>
              <a:t>Caesar cipher (or) shift cipher </a:t>
            </a:r>
            <a:endParaRPr/>
          </a:p>
          <a:p>
            <a:pPr>
              <a:lnSpc>
                <a:spcPct val="150000"/>
              </a:lnSpc>
              <a:buFont typeface="StarSymbol"/>
              <a:buAutoNum type="arabicPeriod"/>
            </a:pPr>
            <a:r>
              <a:rPr lang="en-IN" sz="2400">
                <a:solidFill>
                  <a:srgbClr val="FFFFFF"/>
                </a:solidFill>
                <a:latin typeface="Calibri"/>
              </a:rPr>
              <a:t>Monoalphabetic cipher</a:t>
            </a:r>
            <a:endParaRPr/>
          </a:p>
          <a:p>
            <a:pPr>
              <a:lnSpc>
                <a:spcPct val="150000"/>
              </a:lnSpc>
              <a:buFont typeface="StarSymbol"/>
              <a:buAutoNum type="arabicPeriod"/>
            </a:pPr>
            <a:r>
              <a:rPr lang="en-IN" sz="2400">
                <a:solidFill>
                  <a:srgbClr val="FFFFFF"/>
                </a:solidFill>
                <a:latin typeface="Calibri"/>
              </a:rPr>
              <a:t>Playfair cipher </a:t>
            </a:r>
            <a:endParaRPr/>
          </a:p>
          <a:p>
            <a:pPr>
              <a:lnSpc>
                <a:spcPct val="150000"/>
              </a:lnSpc>
              <a:buFont typeface="StarSymbol"/>
              <a:buAutoNum type="arabicPeriod"/>
            </a:pPr>
            <a:r>
              <a:rPr lang="en-IN" sz="2400">
                <a:solidFill>
                  <a:srgbClr val="FFFFFF"/>
                </a:solidFill>
                <a:latin typeface="Calibri"/>
              </a:rPr>
              <a:t>Polyalphabetic ciphers( Vigenere cipher )</a:t>
            </a:r>
            <a:endParaRPr/>
          </a:p>
          <a:p>
            <a:pPr>
              <a:lnSpc>
                <a:spcPct val="150000"/>
              </a:lnSpc>
              <a:buFont typeface="StarSymbol"/>
              <a:buAutoNum type="arabicPeriod"/>
            </a:pPr>
            <a:r>
              <a:rPr lang="en-IN" sz="2400">
                <a:solidFill>
                  <a:srgbClr val="FFFFFF"/>
                </a:solidFill>
                <a:latin typeface="Calibri"/>
              </a:rPr>
              <a:t>One Time Pad Cipher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icture 2"/>
          <p:cNvPicPr/>
          <p:nvPr/>
        </p:nvPicPr>
        <p:blipFill>
          <a:blip r:embed="rId2"/>
          <a:stretch>
            <a:fillRect/>
          </a:stretch>
        </p:blipFill>
        <p:spPr>
          <a:xfrm>
            <a:off x="2925720" y="1287720"/>
            <a:ext cx="6931440" cy="5197680"/>
          </a:xfrm>
          <a:prstGeom prst="rect">
            <a:avLst/>
          </a:prstGeom>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ustomShape 1"/>
          <p:cNvSpPr/>
          <p:nvPr/>
        </p:nvSpPr>
        <p:spPr>
          <a:xfrm>
            <a:off x="682200" y="239400"/>
            <a:ext cx="11086200" cy="6382800"/>
          </a:xfrm>
          <a:prstGeom prst="rect">
            <a:avLst/>
          </a:prstGeom>
          <a:solidFill>
            <a:srgbClr val="002060"/>
          </a:solidFill>
          <a:ln>
            <a:noFill/>
          </a:ln>
        </p:spPr>
        <p:txBody>
          <a:bodyPr lIns="90000" tIns="45000" rIns="90000" bIns="45000"/>
          <a:lstStyle/>
          <a:p>
            <a:pPr>
              <a:lnSpc>
                <a:spcPct val="150000"/>
              </a:lnSpc>
            </a:pPr>
            <a:r>
              <a:rPr lang="en-IN" sz="2200" b="1">
                <a:solidFill>
                  <a:srgbClr val="FFC000"/>
                </a:solidFill>
                <a:latin typeface="Calibri"/>
              </a:rPr>
              <a:t>1. Caesar cipher (or) shift cipher-</a:t>
            </a:r>
            <a:endParaRPr/>
          </a:p>
          <a:p>
            <a:pPr algn="just">
              <a:lnSpc>
                <a:spcPct val="150000"/>
              </a:lnSpc>
              <a:buFont typeface="Wingdings" charset="2"/>
              <a:buChar char=""/>
            </a:pPr>
            <a:r>
              <a:rPr lang="en-IN" sz="2200">
                <a:solidFill>
                  <a:srgbClr val="FFFFFF"/>
                </a:solidFill>
                <a:latin typeface="Calibri"/>
              </a:rPr>
              <a:t> The earliest known use of a substitution cipher and the simplest was by Julius Caesar.</a:t>
            </a:r>
            <a:endParaRPr/>
          </a:p>
          <a:p>
            <a:pPr algn="just">
              <a:lnSpc>
                <a:spcPct val="150000"/>
              </a:lnSpc>
              <a:buFont typeface="Wingdings" charset="2"/>
              <a:buChar char=""/>
            </a:pPr>
            <a:r>
              <a:rPr lang="en-IN" sz="2200">
                <a:solidFill>
                  <a:srgbClr val="FFFFFF"/>
                </a:solidFill>
                <a:latin typeface="Calibri"/>
              </a:rPr>
              <a:t>The Caesar cipher involves replacing each letter of the alphabet with the letter standing 3 places further down the alphabet. </a:t>
            </a:r>
            <a:endParaRPr/>
          </a:p>
          <a:p>
            <a:pPr algn="just">
              <a:lnSpc>
                <a:spcPct val="150000"/>
              </a:lnSpc>
              <a:buFont typeface="Wingdings" charset="2"/>
              <a:buChar char=""/>
            </a:pPr>
            <a:r>
              <a:rPr lang="en-IN" sz="2200">
                <a:solidFill>
                  <a:srgbClr val="FFFFFF"/>
                </a:solidFill>
                <a:latin typeface="Calibri"/>
              </a:rPr>
              <a:t>The Caesar cipher shifts all the letters in a piece of text by a certain number of places. </a:t>
            </a:r>
            <a:endParaRPr/>
          </a:p>
          <a:p>
            <a:pPr algn="just">
              <a:lnSpc>
                <a:spcPct val="150000"/>
              </a:lnSpc>
              <a:buFont typeface="Wingdings" charset="2"/>
              <a:buChar char=""/>
            </a:pPr>
            <a:r>
              <a:rPr lang="en-IN" sz="2200">
                <a:solidFill>
                  <a:srgbClr val="FFFFFF"/>
                </a:solidFill>
                <a:latin typeface="Calibri"/>
              </a:rPr>
              <a:t>The key for this cipher is a letter which represents the number of place for the shift. </a:t>
            </a:r>
            <a:endParaRPr/>
          </a:p>
          <a:p>
            <a:pPr algn="just">
              <a:lnSpc>
                <a:spcPct val="150000"/>
              </a:lnSpc>
              <a:buFont typeface="Wingdings" charset="2"/>
              <a:buChar char=""/>
            </a:pPr>
            <a:r>
              <a:rPr lang="en-IN" sz="2200">
                <a:solidFill>
                  <a:srgbClr val="FFFFFF"/>
                </a:solidFill>
                <a:latin typeface="Calibri"/>
              </a:rPr>
              <a:t>So, for example, </a:t>
            </a:r>
            <a:r>
              <a:rPr lang="en-IN" sz="2200" b="1">
                <a:solidFill>
                  <a:srgbClr val="FFC000"/>
                </a:solidFill>
                <a:latin typeface="Calibri"/>
              </a:rPr>
              <a:t>a key D means “shift 3 places” </a:t>
            </a:r>
            <a:r>
              <a:rPr lang="en-IN" sz="2200">
                <a:solidFill>
                  <a:srgbClr val="FFFFFF"/>
                </a:solidFill>
                <a:latin typeface="Calibri"/>
              </a:rPr>
              <a:t>and a </a:t>
            </a:r>
            <a:r>
              <a:rPr lang="en-IN" sz="2200" b="1">
                <a:solidFill>
                  <a:srgbClr val="FFC000"/>
                </a:solidFill>
                <a:latin typeface="Calibri"/>
              </a:rPr>
              <a:t>key M means “shift 12 places”. </a:t>
            </a:r>
            <a:endParaRPr/>
          </a:p>
          <a:p>
            <a:pPr algn="just">
              <a:lnSpc>
                <a:spcPct val="150000"/>
              </a:lnSpc>
              <a:buFont typeface="Wingdings" charset="2"/>
              <a:buChar char=""/>
            </a:pPr>
            <a:r>
              <a:rPr lang="en-IN" sz="2200">
                <a:solidFill>
                  <a:srgbClr val="FFFFFF"/>
                </a:solidFill>
                <a:latin typeface="Calibri"/>
              </a:rPr>
              <a:t>Note that a </a:t>
            </a:r>
            <a:r>
              <a:rPr lang="en-IN" sz="2200" b="1">
                <a:solidFill>
                  <a:srgbClr val="FFC000"/>
                </a:solidFill>
                <a:latin typeface="Calibri"/>
              </a:rPr>
              <a:t>key A means “do not shift” </a:t>
            </a:r>
            <a:r>
              <a:rPr lang="en-IN" sz="2200">
                <a:solidFill>
                  <a:srgbClr val="FFFFFF"/>
                </a:solidFill>
                <a:latin typeface="Calibri"/>
              </a:rPr>
              <a:t>and a </a:t>
            </a:r>
            <a:r>
              <a:rPr lang="en-IN" sz="2200" b="1">
                <a:solidFill>
                  <a:srgbClr val="FFC000"/>
                </a:solidFill>
                <a:latin typeface="Calibri"/>
              </a:rPr>
              <a:t>key Z can either mean “shift 25 places” or “shift one place backwards”.</a:t>
            </a:r>
            <a:endParaRPr/>
          </a:p>
          <a:p>
            <a:pPr>
              <a:lnSpc>
                <a:spcPct val="15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Picture 2"/>
          <p:cNvPicPr/>
          <p:nvPr/>
        </p:nvPicPr>
        <p:blipFill>
          <a:blip r:embed="rId2"/>
          <a:stretch>
            <a:fillRect/>
          </a:stretch>
        </p:blipFill>
        <p:spPr>
          <a:xfrm>
            <a:off x="1094760" y="147960"/>
            <a:ext cx="9619560" cy="1432800"/>
          </a:xfrm>
          <a:prstGeom prst="rect">
            <a:avLst/>
          </a:prstGeom>
          <a:ln>
            <a:noFill/>
          </a:ln>
        </p:spPr>
      </p:pic>
      <p:sp>
        <p:nvSpPr>
          <p:cNvPr id="228" name="CustomShape 1"/>
          <p:cNvSpPr/>
          <p:nvPr/>
        </p:nvSpPr>
        <p:spPr>
          <a:xfrm>
            <a:off x="244800" y="1725840"/>
            <a:ext cx="5805360" cy="4863960"/>
          </a:xfrm>
          <a:prstGeom prst="rect">
            <a:avLst/>
          </a:prstGeom>
          <a:solidFill>
            <a:srgbClr val="002060"/>
          </a:solidFill>
          <a:ln w="22320">
            <a:solidFill>
              <a:srgbClr val="5B9BD5"/>
            </a:solidFill>
            <a:round/>
          </a:ln>
        </p:spPr>
        <p:txBody>
          <a:bodyPr lIns="90000" tIns="45000" rIns="90000" bIns="45000"/>
          <a:lstStyle/>
          <a:p>
            <a:pPr>
              <a:lnSpc>
                <a:spcPct val="100000"/>
              </a:lnSpc>
            </a:pPr>
            <a:r>
              <a:rPr lang="en-IN" sz="2000">
                <a:solidFill>
                  <a:srgbClr val="FFFFFF"/>
                </a:solidFill>
                <a:latin typeface="Calibri"/>
              </a:rPr>
              <a:t>The number of spaces you shift is the key in the Caesar Cipher. </a:t>
            </a:r>
            <a:endParaRPr/>
          </a:p>
          <a:p>
            <a:pPr>
              <a:lnSpc>
                <a:spcPct val="100000"/>
              </a:lnSpc>
            </a:pPr>
            <a:r>
              <a:rPr lang="en-IN" sz="2000">
                <a:solidFill>
                  <a:srgbClr val="FFFFFF"/>
                </a:solidFill>
                <a:latin typeface="Calibri"/>
              </a:rPr>
              <a:t>The example above shows the letter translations for the key 3.</a:t>
            </a:r>
            <a:endParaRPr/>
          </a:p>
          <a:p>
            <a:pPr>
              <a:lnSpc>
                <a:spcPct val="100000"/>
              </a:lnSpc>
            </a:pPr>
            <a:r>
              <a:rPr lang="en-IN" sz="2000">
                <a:solidFill>
                  <a:srgbClr val="FFFFFF"/>
                </a:solidFill>
                <a:latin typeface="Calibri"/>
              </a:rPr>
              <a:t>If you encrypt the plaintext “Howdy” with a key of 3, then:</a:t>
            </a:r>
            <a:endParaRPr/>
          </a:p>
          <a:p>
            <a:pPr>
              <a:lnSpc>
                <a:spcPct val="100000"/>
              </a:lnSpc>
            </a:pPr>
            <a:r>
              <a:rPr lang="en-IN" sz="2000">
                <a:solidFill>
                  <a:srgbClr val="FFFFFF"/>
                </a:solidFill>
                <a:latin typeface="Calibri"/>
              </a:rPr>
              <a:t>·</a:t>
            </a:r>
            <a:r>
              <a:rPr lang="en-IN" sz="900">
                <a:solidFill>
                  <a:srgbClr val="FFFFFF"/>
                </a:solidFill>
                <a:latin typeface="Calibri"/>
              </a:rPr>
              <a:t>        </a:t>
            </a:r>
            <a:r>
              <a:rPr lang="en-IN" sz="2000">
                <a:solidFill>
                  <a:srgbClr val="FFFFFF"/>
                </a:solidFill>
                <a:latin typeface="Calibri"/>
              </a:rPr>
              <a:t>The “H” becomes “K”.</a:t>
            </a:r>
            <a:endParaRPr/>
          </a:p>
          <a:p>
            <a:pPr>
              <a:lnSpc>
                <a:spcPct val="100000"/>
              </a:lnSpc>
            </a:pPr>
            <a:r>
              <a:rPr lang="en-IN" sz="2000">
                <a:solidFill>
                  <a:srgbClr val="FFFFFF"/>
                </a:solidFill>
                <a:latin typeface="Calibri"/>
              </a:rPr>
              <a:t>·</a:t>
            </a:r>
            <a:r>
              <a:rPr lang="en-IN" sz="900">
                <a:solidFill>
                  <a:srgbClr val="FFFFFF"/>
                </a:solidFill>
                <a:latin typeface="Calibri"/>
              </a:rPr>
              <a:t>        </a:t>
            </a:r>
            <a:r>
              <a:rPr lang="en-IN" sz="2000">
                <a:solidFill>
                  <a:srgbClr val="FFFFFF"/>
                </a:solidFill>
                <a:latin typeface="Calibri"/>
              </a:rPr>
              <a:t>The letter “o” becomes “r”.</a:t>
            </a:r>
            <a:endParaRPr/>
          </a:p>
          <a:p>
            <a:pPr>
              <a:lnSpc>
                <a:spcPct val="100000"/>
              </a:lnSpc>
            </a:pPr>
            <a:r>
              <a:rPr lang="en-IN" sz="2000">
                <a:solidFill>
                  <a:srgbClr val="FFFFFF"/>
                </a:solidFill>
                <a:latin typeface="Calibri"/>
              </a:rPr>
              <a:t>·</a:t>
            </a:r>
            <a:r>
              <a:rPr lang="en-IN" sz="900">
                <a:solidFill>
                  <a:srgbClr val="FFFFFF"/>
                </a:solidFill>
                <a:latin typeface="Calibri"/>
              </a:rPr>
              <a:t>        </a:t>
            </a:r>
            <a:r>
              <a:rPr lang="en-IN" sz="2000">
                <a:solidFill>
                  <a:srgbClr val="FFFFFF"/>
                </a:solidFill>
                <a:latin typeface="Calibri"/>
              </a:rPr>
              <a:t>The letter “w” becomes “z”.</a:t>
            </a:r>
            <a:endParaRPr/>
          </a:p>
          <a:p>
            <a:pPr>
              <a:lnSpc>
                <a:spcPct val="100000"/>
              </a:lnSpc>
            </a:pPr>
            <a:r>
              <a:rPr lang="en-IN" sz="2000">
                <a:solidFill>
                  <a:srgbClr val="FFFFFF"/>
                </a:solidFill>
                <a:latin typeface="Calibri"/>
              </a:rPr>
              <a:t>·</a:t>
            </a:r>
            <a:r>
              <a:rPr lang="en-IN" sz="900">
                <a:solidFill>
                  <a:srgbClr val="FFFFFF"/>
                </a:solidFill>
                <a:latin typeface="Calibri"/>
              </a:rPr>
              <a:t>        </a:t>
            </a:r>
            <a:r>
              <a:rPr lang="en-IN" sz="2000">
                <a:solidFill>
                  <a:srgbClr val="FFFFFF"/>
                </a:solidFill>
                <a:latin typeface="Calibri"/>
              </a:rPr>
              <a:t>The letter “d” becomes “g”.</a:t>
            </a:r>
            <a:endParaRPr/>
          </a:p>
          <a:p>
            <a:pPr>
              <a:lnSpc>
                <a:spcPct val="100000"/>
              </a:lnSpc>
            </a:pPr>
            <a:r>
              <a:rPr lang="en-IN" sz="2000">
                <a:solidFill>
                  <a:srgbClr val="FFFFFF"/>
                </a:solidFill>
                <a:latin typeface="Calibri"/>
              </a:rPr>
              <a:t>·</a:t>
            </a:r>
            <a:r>
              <a:rPr lang="en-IN" sz="900">
                <a:solidFill>
                  <a:srgbClr val="FFFFFF"/>
                </a:solidFill>
                <a:latin typeface="Calibri"/>
              </a:rPr>
              <a:t>        </a:t>
            </a:r>
            <a:r>
              <a:rPr lang="en-IN" sz="2000">
                <a:solidFill>
                  <a:srgbClr val="FFFFFF"/>
                </a:solidFill>
                <a:latin typeface="Calibri"/>
              </a:rPr>
              <a:t>The letter “y” becomes “b”.</a:t>
            </a:r>
            <a:endParaRPr/>
          </a:p>
          <a:p>
            <a:pPr>
              <a:lnSpc>
                <a:spcPct val="100000"/>
              </a:lnSpc>
            </a:pPr>
            <a:r>
              <a:rPr lang="en-IN" sz="2000">
                <a:solidFill>
                  <a:srgbClr val="FFFFFF"/>
                </a:solidFill>
                <a:latin typeface="Calibri"/>
              </a:rPr>
              <a:t>The ciphertext of “Howdy” with key 3 becomes “Krzgb”</a:t>
            </a:r>
            <a:r>
              <a:rPr lang="en-IN" sz="2000">
                <a:solidFill>
                  <a:srgbClr val="000000"/>
                </a:solidFill>
                <a:latin typeface="Calibri"/>
              </a:rPr>
              <a:t>.</a:t>
            </a:r>
            <a:endParaRPr/>
          </a:p>
        </p:txBody>
      </p:sp>
      <p:sp>
        <p:nvSpPr>
          <p:cNvPr id="229" name="CustomShape 2"/>
          <p:cNvSpPr/>
          <p:nvPr/>
        </p:nvSpPr>
        <p:spPr>
          <a:xfrm>
            <a:off x="6053040" y="1725840"/>
            <a:ext cx="5992560" cy="4914360"/>
          </a:xfrm>
          <a:prstGeom prst="rect">
            <a:avLst/>
          </a:prstGeom>
          <a:solidFill>
            <a:srgbClr val="002060"/>
          </a:solidFill>
          <a:ln w="22320">
            <a:solidFill>
              <a:srgbClr val="5B9BD5"/>
            </a:solidFill>
            <a:round/>
          </a:ln>
        </p:spPr>
        <p:txBody>
          <a:bodyPr lIns="90000" tIns="45000" rIns="90000" bIns="45000"/>
          <a:lstStyle/>
          <a:p>
            <a:pPr>
              <a:lnSpc>
                <a:spcPct val="100000"/>
              </a:lnSpc>
            </a:pPr>
            <a:r>
              <a:rPr lang="en-IN" sz="2000">
                <a:solidFill>
                  <a:srgbClr val="FFFFFF"/>
                </a:solidFill>
                <a:latin typeface="Calibri"/>
              </a:rPr>
              <a:t>To decrypt “Krzgb” with the key 3, we go from the bottom boxes back to the top:</a:t>
            </a:r>
            <a:endParaRPr/>
          </a:p>
          <a:p>
            <a:pPr>
              <a:lnSpc>
                <a:spcPct val="100000"/>
              </a:lnSpc>
            </a:pPr>
            <a:endParaRPr/>
          </a:p>
          <a:p>
            <a:pPr>
              <a:lnSpc>
                <a:spcPct val="100000"/>
              </a:lnSpc>
            </a:pPr>
            <a:r>
              <a:rPr lang="en-IN" sz="2000">
                <a:solidFill>
                  <a:srgbClr val="FFFFFF"/>
                </a:solidFill>
                <a:latin typeface="Calibri"/>
              </a:rPr>
              <a:t>·        The letter “K” becomes “H”.</a:t>
            </a:r>
            <a:endParaRPr/>
          </a:p>
          <a:p>
            <a:pPr>
              <a:lnSpc>
                <a:spcPct val="100000"/>
              </a:lnSpc>
            </a:pPr>
            <a:r>
              <a:rPr lang="en-IN" sz="2000">
                <a:solidFill>
                  <a:srgbClr val="FFFFFF"/>
                </a:solidFill>
                <a:latin typeface="Calibri"/>
              </a:rPr>
              <a:t>·        The letter “r” becomes “o”.</a:t>
            </a:r>
            <a:endParaRPr/>
          </a:p>
          <a:p>
            <a:pPr>
              <a:lnSpc>
                <a:spcPct val="100000"/>
              </a:lnSpc>
            </a:pPr>
            <a:r>
              <a:rPr lang="en-IN" sz="2000">
                <a:solidFill>
                  <a:srgbClr val="FFFFFF"/>
                </a:solidFill>
                <a:latin typeface="Calibri"/>
              </a:rPr>
              <a:t>·        The letter “z” becomes “w”.</a:t>
            </a:r>
            <a:endParaRPr/>
          </a:p>
          <a:p>
            <a:pPr>
              <a:lnSpc>
                <a:spcPct val="100000"/>
              </a:lnSpc>
            </a:pPr>
            <a:r>
              <a:rPr lang="en-IN" sz="2000">
                <a:solidFill>
                  <a:srgbClr val="FFFFFF"/>
                </a:solidFill>
                <a:latin typeface="Calibri"/>
              </a:rPr>
              <a:t>·         The letter “g” becomes “d”.</a:t>
            </a:r>
            <a:endParaRPr/>
          </a:p>
          <a:p>
            <a:pPr>
              <a:lnSpc>
                <a:spcPct val="100000"/>
              </a:lnSpc>
            </a:pPr>
            <a:r>
              <a:rPr lang="en-IN" sz="2000">
                <a:solidFill>
                  <a:srgbClr val="FFFFFF"/>
                </a:solidFill>
                <a:latin typeface="Calibri"/>
              </a:rPr>
              <a:t>·         The letter “b” becomes “y”.</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ustomShape 1"/>
          <p:cNvSpPr/>
          <p:nvPr/>
        </p:nvSpPr>
        <p:spPr>
          <a:xfrm>
            <a:off x="848160" y="446040"/>
            <a:ext cx="11008080" cy="3939120"/>
          </a:xfrm>
          <a:prstGeom prst="rect">
            <a:avLst/>
          </a:prstGeom>
          <a:solidFill>
            <a:srgbClr val="002060"/>
          </a:solidFill>
          <a:ln>
            <a:noFill/>
          </a:ln>
        </p:spPr>
        <p:txBody>
          <a:bodyPr lIns="253800" tIns="31680" rIns="0" bIns="15840" anchor="ctr"/>
          <a:lstStyle/>
          <a:p>
            <a:pPr>
              <a:lnSpc>
                <a:spcPct val="100000"/>
              </a:lnSpc>
            </a:pPr>
            <a:r>
              <a:rPr lang="en-IN" sz="2000">
                <a:solidFill>
                  <a:srgbClr val="FFFFFF"/>
                </a:solidFill>
                <a:latin typeface="Calibri"/>
              </a:rPr>
              <a:t>The encryption can also be represented using </a:t>
            </a:r>
            <a:r>
              <a:rPr lang="en-IN" sz="2000">
                <a:solidFill>
                  <a:srgbClr val="0563C1"/>
                </a:solidFill>
                <a:latin typeface="Calibri"/>
              </a:rPr>
              <a:t>modular arithmetic</a:t>
            </a:r>
            <a:r>
              <a:rPr lang="en-IN" sz="2000">
                <a:solidFill>
                  <a:srgbClr val="FFFFFF"/>
                </a:solidFill>
                <a:latin typeface="Calibri"/>
              </a:rPr>
              <a:t> by first transforming the letters into numbers, according to the scheme, A → 0, B → 1, ..., Z → 25.</a:t>
            </a:r>
            <a:endParaRPr/>
          </a:p>
          <a:p>
            <a:pPr>
              <a:lnSpc>
                <a:spcPct val="100000"/>
              </a:lnSpc>
            </a:pPr>
            <a:endParaRPr/>
          </a:p>
          <a:p>
            <a:pPr>
              <a:lnSpc>
                <a:spcPct val="100000"/>
              </a:lnSpc>
            </a:pPr>
            <a:r>
              <a:rPr lang="en-IN" sz="2000">
                <a:solidFill>
                  <a:srgbClr val="FFFFFF"/>
                </a:solidFill>
                <a:latin typeface="Calibri"/>
              </a:rPr>
              <a:t>Encryption of a letter </a:t>
            </a:r>
            <a:r>
              <a:rPr lang="en-IN" sz="2000" i="1">
                <a:solidFill>
                  <a:srgbClr val="FFFFFF"/>
                </a:solidFill>
                <a:latin typeface="Calibri"/>
              </a:rPr>
              <a:t>x</a:t>
            </a:r>
            <a:r>
              <a:rPr lang="en-IN" sz="2000">
                <a:solidFill>
                  <a:srgbClr val="FFFFFF"/>
                </a:solidFill>
                <a:latin typeface="Calibri"/>
              </a:rPr>
              <a:t> by a shift </a:t>
            </a:r>
            <a:r>
              <a:rPr lang="en-IN" sz="2000" i="1">
                <a:solidFill>
                  <a:srgbClr val="FFFFFF"/>
                </a:solidFill>
                <a:latin typeface="Calibri"/>
              </a:rPr>
              <a:t>n</a:t>
            </a:r>
            <a:r>
              <a:rPr lang="en-IN" sz="2000">
                <a:solidFill>
                  <a:srgbClr val="FFFFFF"/>
                </a:solidFill>
                <a:latin typeface="Calibri"/>
              </a:rPr>
              <a:t> can be described mathematically as,  </a:t>
            </a:r>
            <a:endParaRPr/>
          </a:p>
          <a:p>
            <a:pPr>
              <a:lnSpc>
                <a:spcPct val="100000"/>
              </a:lnSpc>
            </a:pPr>
            <a:endParaRPr/>
          </a:p>
          <a:p>
            <a:pPr>
              <a:lnSpc>
                <a:spcPct val="100000"/>
              </a:lnSpc>
            </a:pPr>
            <a:r>
              <a:rPr lang="en-IN" sz="2000">
                <a:solidFill>
                  <a:srgbClr val="FFFFFF"/>
                </a:solidFill>
                <a:latin typeface="Arial"/>
              </a:rPr>
              <a:t>E</a:t>
            </a:r>
            <a:r>
              <a:rPr lang="en-IN" sz="2000" baseline="-25000">
                <a:solidFill>
                  <a:srgbClr val="FFFFFF"/>
                </a:solidFill>
                <a:latin typeface="Arial"/>
              </a:rPr>
              <a:t>n</a:t>
            </a:r>
            <a:r>
              <a:rPr lang="en-IN" sz="2000">
                <a:solidFill>
                  <a:srgbClr val="FFFFFF"/>
                </a:solidFill>
                <a:latin typeface="Arial"/>
              </a:rPr>
              <a:t> (x) = (x + n) mod 26</a:t>
            </a:r>
            <a:endParaRPr/>
          </a:p>
          <a:p>
            <a:pPr>
              <a:lnSpc>
                <a:spcPct val="100000"/>
              </a:lnSpc>
            </a:pPr>
            <a:endParaRPr/>
          </a:p>
          <a:p>
            <a:pPr>
              <a:lnSpc>
                <a:spcPct val="100000"/>
              </a:lnSpc>
            </a:pPr>
            <a:r>
              <a:rPr lang="en-IN" sz="2000">
                <a:solidFill>
                  <a:srgbClr val="FFFFFF"/>
                </a:solidFill>
                <a:latin typeface="Calibri"/>
              </a:rPr>
              <a:t>Decryption is performed similarly,</a:t>
            </a:r>
            <a:endParaRPr/>
          </a:p>
          <a:p>
            <a:pPr>
              <a:lnSpc>
                <a:spcPct val="100000"/>
              </a:lnSpc>
            </a:pPr>
            <a:endParaRPr/>
          </a:p>
          <a:p>
            <a:pPr>
              <a:lnSpc>
                <a:spcPct val="100000"/>
              </a:lnSpc>
            </a:pPr>
            <a:r>
              <a:rPr lang="en-IN" sz="2000">
                <a:solidFill>
                  <a:srgbClr val="FFFFFF"/>
                </a:solidFill>
                <a:latin typeface="Arial"/>
              </a:rPr>
              <a:t>D</a:t>
            </a:r>
            <a:r>
              <a:rPr lang="en-IN" sz="2000" baseline="-25000">
                <a:solidFill>
                  <a:srgbClr val="FFFFFF"/>
                </a:solidFill>
                <a:latin typeface="Arial"/>
              </a:rPr>
              <a:t>n</a:t>
            </a:r>
            <a:r>
              <a:rPr lang="en-IN" sz="2000">
                <a:solidFill>
                  <a:srgbClr val="FFFFFF"/>
                </a:solidFill>
                <a:latin typeface="Arial"/>
              </a:rPr>
              <a:t> (x) = (xi - n) mod 26</a:t>
            </a:r>
            <a:endParaRPr/>
          </a:p>
          <a:p>
            <a:pPr>
              <a:lnSpc>
                <a:spcPct val="100000"/>
              </a:lnSpc>
            </a:pPr>
            <a:r>
              <a:rPr lang="en-IN" sz="2000">
                <a:solidFill>
                  <a:srgbClr val="202122"/>
                </a:solidFill>
                <a:latin typeface="Calibri"/>
              </a:rPr>
              <a:t>  </a:t>
            </a:r>
            <a:endParaRPr/>
          </a:p>
          <a:p>
            <a:pPr>
              <a:lnSpc>
                <a:spcPct val="100000"/>
              </a:lnSpc>
            </a:pPr>
            <a:endParaRPr/>
          </a:p>
        </p:txBody>
      </p:sp>
      <p:sp>
        <p:nvSpPr>
          <p:cNvPr id="231" name="CustomShape 2"/>
          <p:cNvSpPr/>
          <p:nvPr/>
        </p:nvSpPr>
        <p:spPr>
          <a:xfrm>
            <a:off x="289080" y="312840"/>
            <a:ext cx="302040" cy="2121840"/>
          </a:xfrm>
          <a:prstGeom prst="rect">
            <a:avLst/>
          </a:prstGeom>
          <a:noFill/>
          <a:ln>
            <a:noFill/>
          </a:ln>
        </p:spPr>
      </p:sp>
      <p:sp>
        <p:nvSpPr>
          <p:cNvPr id="232" name="CustomShape 3"/>
          <p:cNvSpPr/>
          <p:nvPr/>
        </p:nvSpPr>
        <p:spPr>
          <a:xfrm>
            <a:off x="289080" y="0"/>
            <a:ext cx="302040" cy="302040"/>
          </a:xfrm>
          <a:prstGeom prst="rect">
            <a:avLst/>
          </a:prstGeom>
          <a:noFill/>
          <a:ln>
            <a:noFill/>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CustomShape 1"/>
          <p:cNvSpPr/>
          <p:nvPr/>
        </p:nvSpPr>
        <p:spPr>
          <a:xfrm>
            <a:off x="934920" y="339840"/>
            <a:ext cx="10492200" cy="4567680"/>
          </a:xfrm>
          <a:prstGeom prst="rect">
            <a:avLst/>
          </a:prstGeom>
          <a:solidFill>
            <a:srgbClr val="002060"/>
          </a:solidFill>
          <a:ln>
            <a:noFill/>
          </a:ln>
        </p:spPr>
        <p:txBody>
          <a:bodyPr lIns="90000" tIns="45000" rIns="90000" bIns="45000"/>
          <a:lstStyle/>
          <a:p>
            <a:pPr>
              <a:lnSpc>
                <a:spcPct val="150000"/>
              </a:lnSpc>
            </a:pPr>
            <a:r>
              <a:rPr lang="en-IN" sz="2400" b="1">
                <a:solidFill>
                  <a:srgbClr val="FFFFFF"/>
                </a:solidFill>
                <a:latin typeface="Calibri"/>
              </a:rPr>
              <a:t>Caesar Cipher Weakness: </a:t>
            </a:r>
            <a:endParaRPr/>
          </a:p>
          <a:p>
            <a:pPr>
              <a:lnSpc>
                <a:spcPct val="150000"/>
              </a:lnSpc>
            </a:pPr>
            <a:endParaRPr/>
          </a:p>
          <a:p>
            <a:pPr>
              <a:lnSpc>
                <a:spcPct val="150000"/>
              </a:lnSpc>
              <a:buFont typeface="Wingdings" charset="2"/>
              <a:buChar char=""/>
            </a:pPr>
            <a:r>
              <a:rPr lang="en-IN" sz="2400" b="1">
                <a:solidFill>
                  <a:srgbClr val="FFFFFF"/>
                </a:solidFill>
                <a:latin typeface="Calibri"/>
              </a:rPr>
              <a:t>The major weakness of Caesar cipher is predictability.</a:t>
            </a:r>
            <a:endParaRPr/>
          </a:p>
          <a:p>
            <a:pPr>
              <a:lnSpc>
                <a:spcPct val="150000"/>
              </a:lnSpc>
              <a:buFont typeface="Wingdings" charset="2"/>
              <a:buChar char=""/>
            </a:pPr>
            <a:r>
              <a:rPr lang="en-IN" sz="2400" b="1">
                <a:solidFill>
                  <a:srgbClr val="FFFFFF"/>
                </a:solidFill>
                <a:latin typeface="Calibri"/>
              </a:rPr>
              <a:t>Caesar Cipher is not very secure.</a:t>
            </a:r>
            <a:endParaRPr/>
          </a:p>
          <a:p>
            <a:pPr>
              <a:lnSpc>
                <a:spcPct val="150000"/>
              </a:lnSpc>
              <a:buFont typeface="Wingdings" charset="2"/>
              <a:buChar char=""/>
            </a:pPr>
            <a:r>
              <a:rPr lang="en-IN" sz="2400" b="1">
                <a:solidFill>
                  <a:srgbClr val="FFFFFF"/>
                </a:solidFill>
                <a:latin typeface="Calibri"/>
              </a:rPr>
              <a:t>The cryptanalysis needs to be aware of only the points to break the cipher text message using the brute force attack.</a:t>
            </a:r>
            <a:endParaRPr/>
          </a:p>
          <a:p>
            <a:pPr>
              <a:lnSpc>
                <a:spcPct val="150000"/>
              </a:lnSpc>
              <a:buFont typeface="Wingdings" charset="2"/>
              <a:buChar char=""/>
            </a:pPr>
            <a:r>
              <a:rPr lang="en-IN" sz="2400" b="1">
                <a:solidFill>
                  <a:srgbClr val="FFFFFF"/>
                </a:solidFill>
                <a:latin typeface="Calibri"/>
              </a:rPr>
              <a:t>There are only 25 possibilities to try out.</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ustomShape 1"/>
          <p:cNvSpPr/>
          <p:nvPr/>
        </p:nvSpPr>
        <p:spPr>
          <a:xfrm>
            <a:off x="452880" y="691200"/>
            <a:ext cx="10907280" cy="4842720"/>
          </a:xfrm>
          <a:prstGeom prst="rect">
            <a:avLst/>
          </a:prstGeom>
          <a:solidFill>
            <a:srgbClr val="002060"/>
          </a:solidFill>
          <a:ln>
            <a:noFill/>
          </a:ln>
        </p:spPr>
        <p:txBody>
          <a:bodyPr lIns="90000" tIns="45000" rIns="90000" bIns="45000"/>
          <a:lstStyle/>
          <a:p>
            <a:pPr>
              <a:lnSpc>
                <a:spcPct val="150000"/>
              </a:lnSpc>
            </a:pPr>
            <a:r>
              <a:rPr lang="en-IN" sz="2400" b="1">
                <a:solidFill>
                  <a:srgbClr val="FFC000"/>
                </a:solidFill>
                <a:latin typeface="Calibri"/>
              </a:rPr>
              <a:t>2. Monoalphabetic Substitution Cipher:</a:t>
            </a:r>
            <a:endParaRPr/>
          </a:p>
          <a:p>
            <a:pPr>
              <a:lnSpc>
                <a:spcPct val="150000"/>
              </a:lnSpc>
            </a:pPr>
            <a:endParaRPr/>
          </a:p>
          <a:p>
            <a:pPr>
              <a:lnSpc>
                <a:spcPct val="150000"/>
              </a:lnSpc>
              <a:buFont typeface="Wingdings" charset="2"/>
              <a:buChar char=""/>
            </a:pPr>
            <a:r>
              <a:rPr lang="en-IN" sz="2400">
                <a:solidFill>
                  <a:srgbClr val="FFFFFF"/>
                </a:solidFill>
                <a:latin typeface="Calibri"/>
              </a:rPr>
              <a:t>The weakness of Caesar's cipher is it’s predictability.</a:t>
            </a:r>
            <a:endParaRPr/>
          </a:p>
          <a:p>
            <a:pPr>
              <a:lnSpc>
                <a:spcPct val="150000"/>
              </a:lnSpc>
              <a:buFont typeface="Wingdings" charset="2"/>
              <a:buChar char=""/>
            </a:pPr>
            <a:r>
              <a:rPr lang="en-IN" sz="2400">
                <a:solidFill>
                  <a:srgbClr val="FFFFFF"/>
                </a:solidFill>
                <a:latin typeface="Calibri"/>
              </a:rPr>
              <a:t>Instead of using a unique form for all alphabets in a plain text message use a random substitution.</a:t>
            </a:r>
            <a:endParaRPr/>
          </a:p>
          <a:p>
            <a:pPr>
              <a:lnSpc>
                <a:spcPct val="150000"/>
              </a:lnSpc>
              <a:buFont typeface="Wingdings" charset="2"/>
              <a:buChar char=""/>
            </a:pPr>
            <a:r>
              <a:rPr lang="en-IN" sz="2400">
                <a:solidFill>
                  <a:srgbClr val="FFFFFF"/>
                </a:solidFill>
                <a:latin typeface="Calibri"/>
              </a:rPr>
              <a:t>Rather than just shifting the alphabet we could shuffle (jumble) the letters arbitrarily </a:t>
            </a:r>
            <a:endParaRPr/>
          </a:p>
          <a:p>
            <a:pPr>
              <a:lnSpc>
                <a:spcPct val="150000"/>
              </a:lnSpc>
              <a:buFont typeface="Wingdings" charset="2"/>
              <a:buChar char=""/>
            </a:pPr>
            <a:r>
              <a:rPr lang="en-IN" sz="2400">
                <a:solidFill>
                  <a:srgbClr val="FFFFFF"/>
                </a:solidFill>
                <a:latin typeface="Calibri"/>
              </a:rPr>
              <a:t>Each plaintext letter maps to a different random cipher text letter hence key is 26 letters long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ustomShape 1"/>
          <p:cNvSpPr/>
          <p:nvPr/>
        </p:nvSpPr>
        <p:spPr>
          <a:xfrm>
            <a:off x="934920" y="339840"/>
            <a:ext cx="10236960" cy="5390640"/>
          </a:xfrm>
          <a:prstGeom prst="rect">
            <a:avLst/>
          </a:prstGeom>
          <a:solidFill>
            <a:srgbClr val="002060"/>
          </a:solidFill>
          <a:ln>
            <a:noFill/>
          </a:ln>
        </p:spPr>
        <p:txBody>
          <a:bodyPr lIns="90000" tIns="45000" rIns="90000" bIns="45000"/>
          <a:lstStyle/>
          <a:p>
            <a:pPr>
              <a:lnSpc>
                <a:spcPct val="150000"/>
              </a:lnSpc>
              <a:buFont typeface="Wingdings" charset="2"/>
              <a:buChar char=""/>
            </a:pPr>
            <a:r>
              <a:rPr lang="en-IN" sz="2400" b="1">
                <a:solidFill>
                  <a:srgbClr val="FFFFFF"/>
                </a:solidFill>
                <a:latin typeface="Calibri"/>
              </a:rPr>
              <a:t>Monoalphabetic substitution cipher also known as simple substitution cipher, relies on a fixed replacement structure, i.e substitution is fixed for each letter of the alphabet.</a:t>
            </a:r>
            <a:endParaRPr/>
          </a:p>
          <a:p>
            <a:pPr>
              <a:lnSpc>
                <a:spcPct val="150000"/>
              </a:lnSpc>
              <a:buFont typeface="Wingdings" charset="2"/>
              <a:buChar char=""/>
            </a:pPr>
            <a:r>
              <a:rPr lang="en-IN" sz="2400">
                <a:solidFill>
                  <a:srgbClr val="FFFFFF"/>
                </a:solidFill>
                <a:latin typeface="Calibri"/>
              </a:rPr>
              <a:t>A simple example is where each letter is encrypted as the next letter in the alphabet. </a:t>
            </a:r>
            <a:endParaRPr/>
          </a:p>
          <a:p>
            <a:pPr>
              <a:lnSpc>
                <a:spcPct val="150000"/>
              </a:lnSpc>
              <a:buFont typeface="Wingdings" charset="2"/>
              <a:buChar char=""/>
            </a:pPr>
            <a:r>
              <a:rPr lang="en-IN" sz="2400" b="1">
                <a:solidFill>
                  <a:srgbClr val="FFC000"/>
                </a:solidFill>
                <a:latin typeface="Calibri"/>
              </a:rPr>
              <a:t>Example: “ a simple message” becomes “ B TJNQMF NFTTBHF”.</a:t>
            </a:r>
            <a:endParaRPr/>
          </a:p>
          <a:p>
            <a:pPr>
              <a:lnSpc>
                <a:spcPct val="150000"/>
              </a:lnSpc>
              <a:buFont typeface="Wingdings" charset="2"/>
              <a:buChar char=""/>
            </a:pPr>
            <a:r>
              <a:rPr lang="en-IN" sz="2400" b="1">
                <a:solidFill>
                  <a:srgbClr val="FFC000"/>
                </a:solidFill>
                <a:latin typeface="Calibri"/>
              </a:rPr>
              <a:t>Each letter can be encrypted to any symbol [ &amp;,%,?, /,*,{,}, @,+,-] not just another letter.</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990720" y="1072800"/>
            <a:ext cx="10355760" cy="4111200"/>
          </a:xfrm>
          <a:prstGeom prst="rect">
            <a:avLst/>
          </a:prstGeom>
          <a:solidFill>
            <a:srgbClr val="002060"/>
          </a:solidFill>
          <a:ln>
            <a:noFill/>
          </a:ln>
        </p:spPr>
        <p:txBody>
          <a:bodyPr lIns="90000" tIns="45000" rIns="90000" bIns="45000"/>
          <a:lstStyle/>
          <a:p>
            <a:pPr>
              <a:lnSpc>
                <a:spcPct val="200000"/>
              </a:lnSpc>
            </a:pPr>
            <a:r>
              <a:rPr lang="en-IN" sz="2400" b="1">
                <a:solidFill>
                  <a:srgbClr val="FFC000"/>
                </a:solidFill>
                <a:latin typeface="Calibri"/>
              </a:rPr>
              <a:t>Disadvantage of Monoalphabetic Substitution Cipher</a:t>
            </a:r>
            <a:endParaRPr/>
          </a:p>
          <a:p>
            <a:pPr algn="just">
              <a:lnSpc>
                <a:spcPct val="200000"/>
              </a:lnSpc>
              <a:buFont typeface="Wingdings" charset="2"/>
              <a:buChar char=""/>
            </a:pPr>
            <a:r>
              <a:rPr lang="en-IN" sz="2400">
                <a:solidFill>
                  <a:srgbClr val="FFFFFF"/>
                </a:solidFill>
                <a:latin typeface="Calibri"/>
              </a:rPr>
              <a:t>The major disadvantage is that by substituting more than one character of ciphertext for each plaintext value, the length of messages and resulting transmission times are increased. </a:t>
            </a:r>
            <a:endParaRPr/>
          </a:p>
          <a:p>
            <a:pPr algn="just">
              <a:lnSpc>
                <a:spcPct val="200000"/>
              </a:lnSpc>
              <a:buFont typeface="Wingdings" charset="2"/>
              <a:buChar char=""/>
            </a:pPr>
            <a:r>
              <a:rPr lang="en-IN" sz="2400">
                <a:solidFill>
                  <a:srgbClr val="FFFFFF"/>
                </a:solidFill>
                <a:latin typeface="Calibri"/>
              </a:rPr>
              <a:t>A second disadvantage is that more training and </a:t>
            </a:r>
            <a:r>
              <a:rPr lang="en-IN" sz="2400" b="1">
                <a:solidFill>
                  <a:srgbClr val="FFFFFF"/>
                </a:solidFill>
                <a:latin typeface="Calibri"/>
              </a:rPr>
              <a:t>discipline</a:t>
            </a:r>
            <a:r>
              <a:rPr lang="en-IN" sz="2400">
                <a:solidFill>
                  <a:srgbClr val="FFFFFF"/>
                </a:solidFill>
                <a:latin typeface="Calibri"/>
              </a:rPr>
              <a:t> are required to take </a:t>
            </a:r>
            <a:r>
              <a:rPr lang="en-IN" sz="2400" b="1">
                <a:solidFill>
                  <a:srgbClr val="FFFFFF"/>
                </a:solidFill>
                <a:latin typeface="Calibri"/>
              </a:rPr>
              <a:t>advantage</a:t>
            </a:r>
            <a:r>
              <a:rPr lang="en-IN" sz="2400">
                <a:solidFill>
                  <a:srgbClr val="FFFFFF"/>
                </a:solidFill>
                <a:latin typeface="Calibri"/>
              </a:rPr>
              <a:t> of the increased security.</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1"/>
          <p:cNvSpPr/>
          <p:nvPr/>
        </p:nvSpPr>
        <p:spPr>
          <a:xfrm>
            <a:off x="963720" y="583920"/>
            <a:ext cx="10611360" cy="5939280"/>
          </a:xfrm>
          <a:prstGeom prst="rect">
            <a:avLst/>
          </a:prstGeom>
          <a:solidFill>
            <a:srgbClr val="002060"/>
          </a:solidFill>
          <a:ln>
            <a:noFill/>
          </a:ln>
        </p:spPr>
        <p:txBody>
          <a:bodyPr lIns="90000" tIns="45000" rIns="90000" bIns="45000"/>
          <a:lstStyle/>
          <a:p>
            <a:pPr algn="just">
              <a:lnSpc>
                <a:spcPct val="150000"/>
              </a:lnSpc>
            </a:pPr>
            <a:r>
              <a:rPr lang="en-IN" sz="2400">
                <a:solidFill>
                  <a:srgbClr val="FFC000"/>
                </a:solidFill>
                <a:latin typeface="Calibri"/>
              </a:rPr>
              <a:t>3. </a:t>
            </a:r>
            <a:r>
              <a:rPr lang="en-IN" sz="2400" b="1">
                <a:solidFill>
                  <a:srgbClr val="FFC000"/>
                </a:solidFill>
                <a:latin typeface="Calibri"/>
              </a:rPr>
              <a:t>Playfair cipher</a:t>
            </a:r>
            <a:endParaRPr/>
          </a:p>
          <a:p>
            <a:pPr algn="just">
              <a:lnSpc>
                <a:spcPct val="150000"/>
              </a:lnSpc>
            </a:pPr>
            <a:endParaRPr/>
          </a:p>
          <a:p>
            <a:pPr algn="just">
              <a:lnSpc>
                <a:spcPct val="150000"/>
              </a:lnSpc>
            </a:pPr>
            <a:r>
              <a:rPr lang="en-IN" sz="2400">
                <a:solidFill>
                  <a:srgbClr val="FFFFFF"/>
                </a:solidFill>
                <a:latin typeface="Calibri"/>
              </a:rPr>
              <a:t>The </a:t>
            </a:r>
            <a:r>
              <a:rPr lang="en-IN" sz="2400" b="1">
                <a:solidFill>
                  <a:srgbClr val="FFFFFF"/>
                </a:solidFill>
                <a:latin typeface="Calibri"/>
              </a:rPr>
              <a:t>Playfair cipher</a:t>
            </a:r>
            <a:r>
              <a:rPr lang="en-IN" sz="2400">
                <a:solidFill>
                  <a:srgbClr val="FFFFFF"/>
                </a:solidFill>
                <a:latin typeface="Calibri"/>
              </a:rPr>
              <a:t> or </a:t>
            </a:r>
            <a:r>
              <a:rPr lang="en-IN" sz="2400" b="1">
                <a:solidFill>
                  <a:srgbClr val="FFFFFF"/>
                </a:solidFill>
                <a:latin typeface="Calibri"/>
              </a:rPr>
              <a:t>Playfair</a:t>
            </a:r>
            <a:r>
              <a:rPr lang="en-IN" sz="2400">
                <a:solidFill>
                  <a:srgbClr val="FFFFFF"/>
                </a:solidFill>
                <a:latin typeface="Calibri"/>
              </a:rPr>
              <a:t> square or Wheatstone–</a:t>
            </a:r>
            <a:r>
              <a:rPr lang="en-IN" sz="2400" b="1">
                <a:solidFill>
                  <a:srgbClr val="FFFFFF"/>
                </a:solidFill>
                <a:latin typeface="Calibri"/>
              </a:rPr>
              <a:t>Playfair cipher</a:t>
            </a:r>
            <a:r>
              <a:rPr lang="en-IN" sz="2400">
                <a:solidFill>
                  <a:srgbClr val="FFFFFF"/>
                </a:solidFill>
                <a:latin typeface="Calibri"/>
              </a:rPr>
              <a:t> is a manual symmetric </a:t>
            </a:r>
            <a:r>
              <a:rPr lang="en-IN" sz="2400" b="1">
                <a:solidFill>
                  <a:srgbClr val="FFFFFF"/>
                </a:solidFill>
                <a:latin typeface="Calibri"/>
              </a:rPr>
              <a:t>encryption</a:t>
            </a:r>
            <a:r>
              <a:rPr lang="en-IN" sz="2400">
                <a:solidFill>
                  <a:srgbClr val="FFFFFF"/>
                </a:solidFill>
                <a:latin typeface="Calibri"/>
              </a:rPr>
              <a:t> technique and was the first literal diagram substitution </a:t>
            </a:r>
            <a:r>
              <a:rPr lang="en-IN" sz="2400" b="1">
                <a:solidFill>
                  <a:srgbClr val="FFFFFF"/>
                </a:solidFill>
                <a:latin typeface="Calibri"/>
              </a:rPr>
              <a:t>cipher</a:t>
            </a:r>
            <a:r>
              <a:rPr lang="en-IN" sz="2400">
                <a:solidFill>
                  <a:srgbClr val="FFFFFF"/>
                </a:solidFill>
                <a:latin typeface="Calibri"/>
              </a:rPr>
              <a:t>. </a:t>
            </a:r>
            <a:endParaRPr/>
          </a:p>
          <a:p>
            <a:pPr algn="just">
              <a:lnSpc>
                <a:spcPct val="150000"/>
              </a:lnSpc>
            </a:pPr>
            <a:r>
              <a:rPr lang="en-IN" sz="2400">
                <a:solidFill>
                  <a:srgbClr val="FFFFFF"/>
                </a:solidFill>
                <a:latin typeface="Calibri"/>
              </a:rPr>
              <a:t>The scheme was invented in 1854 by Charles Wheatstone, but bears the name of Lord </a:t>
            </a:r>
            <a:r>
              <a:rPr lang="en-IN" sz="2400" b="1">
                <a:solidFill>
                  <a:srgbClr val="FFFFFF"/>
                </a:solidFill>
                <a:latin typeface="Calibri"/>
              </a:rPr>
              <a:t>Playfair</a:t>
            </a:r>
            <a:r>
              <a:rPr lang="en-IN" sz="2400">
                <a:solidFill>
                  <a:srgbClr val="FFFFFF"/>
                </a:solidFill>
                <a:latin typeface="Calibri"/>
              </a:rPr>
              <a:t> for promoting its use.</a:t>
            </a:r>
            <a:endParaRPr/>
          </a:p>
          <a:p>
            <a:pPr algn="just">
              <a:lnSpc>
                <a:spcPct val="150000"/>
              </a:lnSpc>
            </a:pPr>
            <a:r>
              <a:rPr lang="en-IN" sz="2400">
                <a:solidFill>
                  <a:srgbClr val="FFFFFF"/>
                </a:solidFill>
                <a:latin typeface="Calibri"/>
              </a:rPr>
              <a:t>The Playfair cipher uses a 5 by 5 table containing a </a:t>
            </a:r>
            <a:r>
              <a:rPr lang="en-IN" sz="2400" u="sng">
                <a:solidFill>
                  <a:srgbClr val="0563C1"/>
                </a:solidFill>
                <a:latin typeface="Calibri"/>
              </a:rPr>
              <a:t>key word or phrase</a:t>
            </a:r>
            <a:r>
              <a:rPr lang="en-IN" sz="2400">
                <a:solidFill>
                  <a:srgbClr val="FFFFFF"/>
                </a:solidFill>
                <a:latin typeface="Calibri"/>
              </a:rPr>
              <a:t>. Memorization of the keyword and 4 simple rules was all that was required to create the 5 by 5 table and use the cipher.</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Picture 2"/>
          <p:cNvPicPr/>
          <p:nvPr/>
        </p:nvPicPr>
        <p:blipFill>
          <a:blip r:embed="rId2"/>
          <a:stretch>
            <a:fillRect/>
          </a:stretch>
        </p:blipFill>
        <p:spPr>
          <a:xfrm>
            <a:off x="647640" y="727920"/>
            <a:ext cx="1966320" cy="1904760"/>
          </a:xfrm>
          <a:prstGeom prst="rect">
            <a:avLst/>
          </a:prstGeom>
          <a:ln>
            <a:noFill/>
          </a:ln>
        </p:spPr>
      </p:pic>
      <p:sp>
        <p:nvSpPr>
          <p:cNvPr id="239" name="CustomShape 1"/>
          <p:cNvSpPr/>
          <p:nvPr/>
        </p:nvSpPr>
        <p:spPr>
          <a:xfrm>
            <a:off x="18720" y="0"/>
            <a:ext cx="3366000" cy="636480"/>
          </a:xfrm>
          <a:prstGeom prst="rect">
            <a:avLst/>
          </a:prstGeom>
          <a:noFill/>
          <a:ln>
            <a:noFill/>
          </a:ln>
        </p:spPr>
        <p:txBody>
          <a:bodyPr wrap="none" lIns="90000" tIns="45000" rIns="90000" bIns="45000"/>
          <a:lstStyle/>
          <a:p>
            <a:pPr>
              <a:lnSpc>
                <a:spcPct val="100000"/>
              </a:lnSpc>
              <a:buFont typeface="Wingdings" charset="2"/>
              <a:buChar char=""/>
            </a:pPr>
            <a:r>
              <a:rPr lang="en-IN">
                <a:solidFill>
                  <a:srgbClr val="14171A"/>
                </a:solidFill>
                <a:latin typeface="Arial"/>
              </a:rPr>
              <a:t>A keyword is "MONARCHY" </a:t>
            </a:r>
            <a:endParaRPr/>
          </a:p>
          <a:p>
            <a:pPr>
              <a:lnSpc>
                <a:spcPct val="100000"/>
              </a:lnSpc>
            </a:pPr>
            <a:r>
              <a:rPr lang="en-IN">
                <a:solidFill>
                  <a:srgbClr val="14171A"/>
                </a:solidFill>
                <a:latin typeface="Arial"/>
              </a:rPr>
              <a:t>then the matrix will look like:</a:t>
            </a:r>
            <a:endParaRPr/>
          </a:p>
        </p:txBody>
      </p:sp>
      <p:sp>
        <p:nvSpPr>
          <p:cNvPr id="240" name="CustomShape 2"/>
          <p:cNvSpPr/>
          <p:nvPr/>
        </p:nvSpPr>
        <p:spPr>
          <a:xfrm>
            <a:off x="3374280" y="59040"/>
            <a:ext cx="8484120" cy="9536040"/>
          </a:xfrm>
          <a:prstGeom prst="rect">
            <a:avLst/>
          </a:prstGeom>
          <a:solidFill>
            <a:srgbClr val="002060"/>
          </a:solidFill>
          <a:ln>
            <a:noFill/>
          </a:ln>
        </p:spPr>
        <p:txBody>
          <a:bodyPr lIns="90000" tIns="45000" rIns="90000" bIns="45000"/>
          <a:lstStyle/>
          <a:p>
            <a:pPr>
              <a:lnSpc>
                <a:spcPct val="150000"/>
              </a:lnSpc>
            </a:pPr>
            <a:r>
              <a:rPr lang="en-IN" sz="2000" b="1">
                <a:solidFill>
                  <a:srgbClr val="FFFFFF"/>
                </a:solidFill>
                <a:latin typeface="Calibri"/>
              </a:rPr>
              <a:t>Plaintext is encrypted two letters at a time, according to the following rules:</a:t>
            </a:r>
            <a:endParaRPr/>
          </a:p>
          <a:p>
            <a:pPr>
              <a:lnSpc>
                <a:spcPct val="150000"/>
              </a:lnSpc>
              <a:buFont typeface="StarSymbol"/>
              <a:buAutoNum type="arabicPeriod"/>
            </a:pPr>
            <a:r>
              <a:rPr lang="en-IN" sz="2000" b="1">
                <a:solidFill>
                  <a:srgbClr val="FFFFFF"/>
                </a:solidFill>
                <a:latin typeface="Calibri"/>
              </a:rPr>
              <a:t>Take the characters in the text(plain/cipher) and make a group of two characters. If the numbers of characters in the text is odd then add a filler letter (usually we use 'x').                                                                     </a:t>
            </a:r>
            <a:r>
              <a:rPr lang="en-IN" sz="2000" b="1">
                <a:solidFill>
                  <a:srgbClr val="FFC000"/>
                </a:solidFill>
                <a:latin typeface="Calibri"/>
              </a:rPr>
              <a:t>Text="HELLO" then it would be group as  HE | LL | OX</a:t>
            </a:r>
            <a:endParaRPr/>
          </a:p>
          <a:p>
            <a:pPr>
              <a:lnSpc>
                <a:spcPct val="150000"/>
              </a:lnSpc>
              <a:buFont typeface="StarSymbol"/>
              <a:buAutoNum type="arabicPeriod"/>
            </a:pPr>
            <a:r>
              <a:rPr lang="en-IN" sz="2000" b="1">
                <a:solidFill>
                  <a:srgbClr val="FFFFFF"/>
                </a:solidFill>
                <a:latin typeface="Calibri"/>
              </a:rPr>
              <a:t>Two plaintext letters that fall in the same row of the matrix are each replaced by the letter to the right, with the first element of the row circularly following the last. </a:t>
            </a:r>
            <a:r>
              <a:rPr lang="en-IN" sz="2000" b="1">
                <a:solidFill>
                  <a:srgbClr val="FFC000"/>
                </a:solidFill>
                <a:latin typeface="Calibri"/>
              </a:rPr>
              <a:t>For example, </a:t>
            </a:r>
            <a:r>
              <a:rPr lang="en-IN" sz="2000" b="1" u="sng">
                <a:solidFill>
                  <a:srgbClr val="FFC000"/>
                </a:solidFill>
                <a:latin typeface="Calibri"/>
              </a:rPr>
              <a:t>ar is encrypted as RM</a:t>
            </a:r>
            <a:r>
              <a:rPr lang="en-IN" sz="2000" b="1">
                <a:solidFill>
                  <a:srgbClr val="FFC000"/>
                </a:solidFill>
                <a:latin typeface="Calibri"/>
              </a:rPr>
              <a:t>.</a:t>
            </a:r>
            <a:endParaRPr/>
          </a:p>
          <a:p>
            <a:pPr>
              <a:lnSpc>
                <a:spcPct val="150000"/>
              </a:lnSpc>
              <a:buFont typeface="StarSymbol"/>
              <a:buAutoNum type="arabicPeriod"/>
            </a:pPr>
            <a:r>
              <a:rPr lang="en-IN" sz="2000" b="1">
                <a:solidFill>
                  <a:srgbClr val="FFFFFF"/>
                </a:solidFill>
                <a:latin typeface="Calibri"/>
              </a:rPr>
              <a:t>Two plaintext letters that fall in the same column are each replaced by the letter beneath, with the top element of the column circularly following the last. </a:t>
            </a:r>
            <a:r>
              <a:rPr lang="en-IN" sz="2000" b="1">
                <a:solidFill>
                  <a:srgbClr val="FFC000"/>
                </a:solidFill>
                <a:latin typeface="Calibri"/>
              </a:rPr>
              <a:t>For example, </a:t>
            </a:r>
            <a:r>
              <a:rPr lang="en-IN" sz="2000" b="1" u="sng">
                <a:solidFill>
                  <a:srgbClr val="FFC000"/>
                </a:solidFill>
                <a:latin typeface="Calibri"/>
              </a:rPr>
              <a:t>mu is encrypted as CM</a:t>
            </a:r>
            <a:r>
              <a:rPr lang="en-IN" sz="2000" b="1">
                <a:solidFill>
                  <a:srgbClr val="FFC000"/>
                </a:solidFill>
                <a:latin typeface="Calibri"/>
              </a:rPr>
              <a:t>.</a:t>
            </a:r>
            <a:endParaRPr/>
          </a:p>
          <a:p>
            <a:pPr>
              <a:lnSpc>
                <a:spcPct val="150000"/>
              </a:lnSpc>
              <a:buFont typeface="StarSymbol"/>
              <a:buAutoNum type="arabicPeriod"/>
            </a:pPr>
            <a:r>
              <a:rPr lang="en-IN" sz="2000" b="1">
                <a:solidFill>
                  <a:srgbClr val="FFFFFF"/>
                </a:solidFill>
                <a:latin typeface="Calibri"/>
              </a:rPr>
              <a:t>Otherwise, each plaintext letter in a pair is replaced by the letter that lies in its own row and the column occupied by the other plaintext letter.</a:t>
            </a:r>
            <a:endParaRPr/>
          </a:p>
          <a:p>
            <a:pPr>
              <a:lnSpc>
                <a:spcPct val="150000"/>
              </a:lnSpc>
            </a:pPr>
            <a:r>
              <a:rPr lang="en-IN" sz="2000" b="1">
                <a:solidFill>
                  <a:srgbClr val="FFC000"/>
                </a:solidFill>
                <a:latin typeface="Calibri"/>
              </a:rPr>
              <a:t>      Thus, </a:t>
            </a:r>
            <a:r>
              <a:rPr lang="en-IN" sz="2000" b="1" u="sng">
                <a:solidFill>
                  <a:srgbClr val="FFC000"/>
                </a:solidFill>
                <a:latin typeface="Calibri"/>
              </a:rPr>
              <a:t>hs becomes BP and ea becomes IM </a:t>
            </a:r>
            <a:r>
              <a:rPr lang="en-IN" sz="2000" b="1">
                <a:solidFill>
                  <a:srgbClr val="FFC000"/>
                </a:solidFill>
                <a:latin typeface="Calibri"/>
              </a:rPr>
              <a:t>(or JM, as the encipherer wishes).</a:t>
            </a:r>
            <a:endParaRPr/>
          </a:p>
        </p:txBody>
      </p:sp>
      <p:sp>
        <p:nvSpPr>
          <p:cNvPr id="241" name="CustomShape 3"/>
          <p:cNvSpPr/>
          <p:nvPr/>
        </p:nvSpPr>
        <p:spPr>
          <a:xfrm>
            <a:off x="200880" y="2717280"/>
            <a:ext cx="2969280" cy="4887720"/>
          </a:xfrm>
          <a:prstGeom prst="rect">
            <a:avLst/>
          </a:prstGeom>
          <a:solidFill>
            <a:srgbClr val="002060"/>
          </a:solidFill>
          <a:ln>
            <a:noFill/>
          </a:ln>
        </p:spPr>
        <p:txBody>
          <a:bodyPr lIns="90000" tIns="45000" rIns="90000" bIns="45000"/>
          <a:lstStyle/>
          <a:p>
            <a:pPr algn="just">
              <a:lnSpc>
                <a:spcPct val="150000"/>
              </a:lnSpc>
              <a:buFont typeface="Wingdings" charset="2"/>
              <a:buChar char=""/>
            </a:pPr>
            <a:r>
              <a:rPr lang="en-IN">
                <a:solidFill>
                  <a:srgbClr val="FFFFFF"/>
                </a:solidFill>
                <a:latin typeface="Calibri"/>
              </a:rPr>
              <a:t>The matrix is constructed by filling in the letters of the keyword (minus duplicates) from left to right and from top to bottom, and then filling in the remainder of the matrix with the remaining letters in alphabetic order.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1"/>
          <p:cNvSpPr/>
          <p:nvPr/>
        </p:nvSpPr>
        <p:spPr>
          <a:xfrm>
            <a:off x="439200" y="34920"/>
            <a:ext cx="11202840" cy="6601854"/>
          </a:xfrm>
          <a:prstGeom prst="rect">
            <a:avLst/>
          </a:prstGeom>
          <a:solidFill>
            <a:srgbClr val="002060"/>
          </a:solidFill>
          <a:ln>
            <a:noFill/>
          </a:ln>
        </p:spPr>
        <p:txBody>
          <a:bodyPr lIns="90000" tIns="45000" rIns="90000" bIns="45000"/>
          <a:lstStyle/>
          <a:p>
            <a:pPr algn="just">
              <a:lnSpc>
                <a:spcPct val="150000"/>
              </a:lnSpc>
            </a:pPr>
            <a:r>
              <a:rPr lang="en-IN" sz="2000" dirty="0">
                <a:solidFill>
                  <a:srgbClr val="FFFFFF"/>
                </a:solidFill>
                <a:latin typeface="Arial"/>
              </a:rPr>
              <a:t>Example for Playfair cipher:</a:t>
            </a:r>
            <a:endParaRPr dirty="0"/>
          </a:p>
          <a:p>
            <a:pPr algn="just">
              <a:lnSpc>
                <a:spcPct val="150000"/>
              </a:lnSpc>
            </a:pPr>
            <a:r>
              <a:rPr lang="en-IN" sz="2000" dirty="0">
                <a:solidFill>
                  <a:srgbClr val="FFFFFF"/>
                </a:solidFill>
                <a:latin typeface="Calibri"/>
              </a:rPr>
              <a:t>Que: Encrypt the plaintext </a:t>
            </a:r>
            <a:r>
              <a:rPr lang="en-IN" sz="2000" u="sng" dirty="0">
                <a:solidFill>
                  <a:srgbClr val="FFFFFF"/>
                </a:solidFill>
                <a:latin typeface="Calibri"/>
              </a:rPr>
              <a:t>"hide the gold in the tree stump"</a:t>
            </a:r>
            <a:r>
              <a:rPr lang="en-IN" sz="2000" dirty="0">
                <a:solidFill>
                  <a:srgbClr val="FFFFFF"/>
                </a:solidFill>
                <a:latin typeface="Calibri"/>
              </a:rPr>
              <a:t> using the </a:t>
            </a:r>
            <a:r>
              <a:rPr lang="en-IN" sz="2000" dirty="0" err="1">
                <a:solidFill>
                  <a:srgbClr val="FFFFFF"/>
                </a:solidFill>
                <a:latin typeface="Calibri"/>
              </a:rPr>
              <a:t>keyphrase</a:t>
            </a:r>
            <a:r>
              <a:rPr lang="en-IN" sz="2000" dirty="0">
                <a:solidFill>
                  <a:srgbClr val="FFFFFF"/>
                </a:solidFill>
                <a:latin typeface="Calibri"/>
              </a:rPr>
              <a:t> </a:t>
            </a:r>
            <a:r>
              <a:rPr lang="en-IN" sz="2000" u="sng" dirty="0">
                <a:solidFill>
                  <a:srgbClr val="FFFFFF"/>
                </a:solidFill>
                <a:latin typeface="Calibri"/>
              </a:rPr>
              <a:t> </a:t>
            </a:r>
            <a:r>
              <a:rPr lang="en-IN" sz="2000" i="1" u="sng" dirty="0" err="1">
                <a:solidFill>
                  <a:srgbClr val="FFFFFF"/>
                </a:solidFill>
                <a:latin typeface="Calibri"/>
              </a:rPr>
              <a:t>playfair</a:t>
            </a:r>
            <a:r>
              <a:rPr lang="en-IN" sz="2000" i="1" u="sng" dirty="0">
                <a:solidFill>
                  <a:srgbClr val="FFFFFF"/>
                </a:solidFill>
                <a:latin typeface="Calibri"/>
              </a:rPr>
              <a:t> example</a:t>
            </a:r>
            <a:r>
              <a:rPr lang="en-IN" sz="2000" dirty="0">
                <a:solidFill>
                  <a:srgbClr val="FFFFFF"/>
                </a:solidFill>
                <a:latin typeface="Calibri"/>
              </a:rPr>
              <a:t>.</a:t>
            </a:r>
            <a:endParaRPr dirty="0"/>
          </a:p>
          <a:p>
            <a:pPr algn="just">
              <a:lnSpc>
                <a:spcPct val="150000"/>
              </a:lnSpc>
            </a:pPr>
            <a:r>
              <a:rPr lang="en-IN" sz="2000" dirty="0">
                <a:solidFill>
                  <a:srgbClr val="FFFFFF"/>
                </a:solidFill>
                <a:latin typeface="Calibri"/>
              </a:rPr>
              <a:t>Step:1:</a:t>
            </a:r>
            <a:endParaRPr dirty="0"/>
          </a:p>
          <a:p>
            <a:pPr algn="just">
              <a:lnSpc>
                <a:spcPct val="150000"/>
              </a:lnSpc>
            </a:pPr>
            <a:endParaRPr dirty="0"/>
          </a:p>
          <a:p>
            <a:pPr algn="just">
              <a:lnSpc>
                <a:spcPct val="150000"/>
              </a:lnSpc>
            </a:pPr>
            <a:endParaRPr dirty="0"/>
          </a:p>
          <a:p>
            <a:pPr algn="just">
              <a:lnSpc>
                <a:spcPct val="150000"/>
              </a:lnSpc>
            </a:pPr>
            <a:endParaRPr dirty="0"/>
          </a:p>
          <a:p>
            <a:pPr algn="just">
              <a:lnSpc>
                <a:spcPct val="150000"/>
              </a:lnSpc>
            </a:pPr>
            <a:endParaRPr dirty="0"/>
          </a:p>
          <a:p>
            <a:pPr algn="just">
              <a:lnSpc>
                <a:spcPct val="150000"/>
              </a:lnSpc>
            </a:pPr>
            <a:r>
              <a:rPr lang="en-IN" sz="2000" dirty="0">
                <a:solidFill>
                  <a:srgbClr val="FFFFFF"/>
                </a:solidFill>
                <a:latin typeface="Calibri"/>
              </a:rPr>
              <a:t>Step: 2:  </a:t>
            </a:r>
            <a:endParaRPr dirty="0"/>
          </a:p>
          <a:p>
            <a:pPr algn="just">
              <a:lnSpc>
                <a:spcPct val="150000"/>
              </a:lnSpc>
            </a:pPr>
            <a:endParaRPr dirty="0"/>
          </a:p>
          <a:p>
            <a:pPr algn="just">
              <a:lnSpc>
                <a:spcPct val="150000"/>
              </a:lnSpc>
            </a:pPr>
            <a:endParaRPr dirty="0"/>
          </a:p>
          <a:p>
            <a:pPr algn="just">
              <a:lnSpc>
                <a:spcPct val="150000"/>
              </a:lnSpc>
            </a:pPr>
            <a:r>
              <a:rPr lang="en-IN" sz="2000" dirty="0">
                <a:solidFill>
                  <a:srgbClr val="FFFFFF"/>
                </a:solidFill>
                <a:latin typeface="Calibri"/>
              </a:rPr>
              <a:t>Step: 3:   Apply the Rules </a:t>
            </a:r>
            <a:endParaRPr dirty="0"/>
          </a:p>
          <a:p>
            <a:pPr algn="just">
              <a:lnSpc>
                <a:spcPct val="150000"/>
              </a:lnSpc>
            </a:pPr>
            <a:endParaRPr dirty="0"/>
          </a:p>
          <a:p>
            <a:pPr algn="just">
              <a:lnSpc>
                <a:spcPct val="150000"/>
              </a:lnSpc>
            </a:pPr>
            <a:endParaRPr dirty="0"/>
          </a:p>
          <a:p>
            <a:pPr algn="just">
              <a:lnSpc>
                <a:spcPct val="150000"/>
              </a:lnSpc>
            </a:pPr>
            <a:r>
              <a:rPr lang="en-IN" sz="2000" dirty="0">
                <a:solidFill>
                  <a:srgbClr val="FFFFFF"/>
                </a:solidFill>
                <a:latin typeface="Arial"/>
              </a:rPr>
              <a:t>This becomes the Cipher Text.</a:t>
            </a:r>
            <a:endParaRPr dirty="0"/>
          </a:p>
        </p:txBody>
      </p:sp>
      <p:pic>
        <p:nvPicPr>
          <p:cNvPr id="243" name="Picture 6"/>
          <p:cNvPicPr/>
          <p:nvPr/>
        </p:nvPicPr>
        <p:blipFill>
          <a:blip r:embed="rId2"/>
          <a:stretch>
            <a:fillRect/>
          </a:stretch>
        </p:blipFill>
        <p:spPr>
          <a:xfrm>
            <a:off x="2298914" y="1299372"/>
            <a:ext cx="2235240" cy="1628280"/>
          </a:xfrm>
          <a:prstGeom prst="rect">
            <a:avLst/>
          </a:prstGeom>
          <a:ln>
            <a:noFill/>
          </a:ln>
        </p:spPr>
      </p:pic>
      <p:pic>
        <p:nvPicPr>
          <p:cNvPr id="244" name="Picture 3"/>
          <p:cNvPicPr/>
          <p:nvPr/>
        </p:nvPicPr>
        <p:blipFill>
          <a:blip r:embed="rId3"/>
          <a:stretch>
            <a:fillRect/>
          </a:stretch>
        </p:blipFill>
        <p:spPr>
          <a:xfrm>
            <a:off x="1867320" y="3299580"/>
            <a:ext cx="6851880" cy="469080"/>
          </a:xfrm>
          <a:prstGeom prst="rect">
            <a:avLst/>
          </a:prstGeom>
          <a:ln>
            <a:noFill/>
          </a:ln>
        </p:spPr>
      </p:pic>
      <p:pic>
        <p:nvPicPr>
          <p:cNvPr id="245" name="Picture 4"/>
          <p:cNvPicPr/>
          <p:nvPr/>
        </p:nvPicPr>
        <p:blipFill>
          <a:blip r:embed="rId4"/>
          <a:stretch>
            <a:fillRect/>
          </a:stretch>
        </p:blipFill>
        <p:spPr>
          <a:xfrm>
            <a:off x="1862280" y="3860460"/>
            <a:ext cx="6856920" cy="477000"/>
          </a:xfrm>
          <a:prstGeom prst="rect">
            <a:avLst/>
          </a:prstGeom>
          <a:ln>
            <a:noFill/>
          </a:ln>
        </p:spPr>
      </p:pic>
      <p:pic>
        <p:nvPicPr>
          <p:cNvPr id="246" name="Picture 5"/>
          <p:cNvPicPr/>
          <p:nvPr/>
        </p:nvPicPr>
        <p:blipFill>
          <a:blip r:embed="rId5"/>
          <a:stretch>
            <a:fillRect/>
          </a:stretch>
        </p:blipFill>
        <p:spPr>
          <a:xfrm>
            <a:off x="2811217" y="4952083"/>
            <a:ext cx="6856920" cy="4982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2"/>
          <p:cNvPicPr/>
          <p:nvPr/>
        </p:nvPicPr>
        <p:blipFill>
          <a:blip r:embed="rId2"/>
          <a:stretch>
            <a:fillRect/>
          </a:stretch>
        </p:blipFill>
        <p:spPr>
          <a:xfrm>
            <a:off x="2562480" y="722880"/>
            <a:ext cx="6931440" cy="5197680"/>
          </a:xfrm>
          <a:prstGeom prst="rect">
            <a:avLst/>
          </a:prstGeom>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p:cNvSpPr/>
          <p:nvPr/>
        </p:nvSpPr>
        <p:spPr>
          <a:xfrm>
            <a:off x="570271" y="1228679"/>
            <a:ext cx="11336594" cy="4149565"/>
          </a:xfrm>
          <a:prstGeom prst="rect">
            <a:avLst/>
          </a:prstGeom>
          <a:solidFill>
            <a:srgbClr val="002060"/>
          </a:solidFill>
          <a:ln>
            <a:noFill/>
          </a:ln>
        </p:spPr>
        <p:txBody>
          <a:bodyPr lIns="90000" tIns="45000" rIns="90000" bIns="45000"/>
          <a:lstStyle/>
          <a:p>
            <a:pPr>
              <a:lnSpc>
                <a:spcPct val="200000"/>
              </a:lnSpc>
            </a:pPr>
            <a:r>
              <a:rPr lang="en-IN" sz="2400" b="1" dirty="0">
                <a:solidFill>
                  <a:srgbClr val="FFC000"/>
                </a:solidFill>
                <a:latin typeface="Calibri"/>
              </a:rPr>
              <a:t>Weakness of </a:t>
            </a:r>
            <a:r>
              <a:rPr lang="en-IN" sz="2400" b="1" dirty="0" err="1">
                <a:solidFill>
                  <a:srgbClr val="FFC000"/>
                </a:solidFill>
                <a:latin typeface="Calibri"/>
              </a:rPr>
              <a:t>playfair</a:t>
            </a:r>
            <a:r>
              <a:rPr lang="en-IN" sz="2400" b="1" dirty="0">
                <a:solidFill>
                  <a:srgbClr val="FFC000"/>
                </a:solidFill>
                <a:latin typeface="Calibri"/>
              </a:rPr>
              <a:t> cipher:</a:t>
            </a:r>
            <a:endParaRPr dirty="0"/>
          </a:p>
          <a:p>
            <a:pPr>
              <a:lnSpc>
                <a:spcPct val="200000"/>
              </a:lnSpc>
              <a:buFont typeface="Wingdings" charset="2"/>
              <a:buChar char=""/>
            </a:pPr>
            <a:r>
              <a:rPr lang="en-IN" sz="2400" dirty="0">
                <a:solidFill>
                  <a:srgbClr val="FFFFFF"/>
                </a:solidFill>
                <a:latin typeface="Calibri"/>
              </a:rPr>
              <a:t>An interesting </a:t>
            </a:r>
            <a:r>
              <a:rPr lang="en-IN" sz="2400" b="1" dirty="0">
                <a:solidFill>
                  <a:srgbClr val="FFFFFF"/>
                </a:solidFill>
                <a:latin typeface="Calibri"/>
              </a:rPr>
              <a:t>weakness</a:t>
            </a:r>
            <a:r>
              <a:rPr lang="en-IN" sz="2400" dirty="0">
                <a:solidFill>
                  <a:srgbClr val="FFFFFF"/>
                </a:solidFill>
                <a:latin typeface="Calibri"/>
              </a:rPr>
              <a:t> is that repeated bigrams in the plaintext will create repeated bigrams in the </a:t>
            </a:r>
            <a:r>
              <a:rPr lang="en-IN" sz="2400" b="1" dirty="0">
                <a:solidFill>
                  <a:srgbClr val="FFFFFF"/>
                </a:solidFill>
                <a:latin typeface="Calibri"/>
              </a:rPr>
              <a:t>ciphertext</a:t>
            </a:r>
            <a:r>
              <a:rPr lang="en-IN" sz="2400" dirty="0">
                <a:solidFill>
                  <a:srgbClr val="FFFFFF"/>
                </a:solidFill>
                <a:latin typeface="Calibri"/>
              </a:rPr>
              <a:t>. </a:t>
            </a:r>
            <a:endParaRPr dirty="0"/>
          </a:p>
          <a:p>
            <a:pPr>
              <a:lnSpc>
                <a:spcPct val="200000"/>
              </a:lnSpc>
              <a:buFont typeface="Wingdings" charset="2"/>
              <a:buChar char=""/>
            </a:pPr>
            <a:r>
              <a:rPr lang="en-IN" sz="2400" dirty="0">
                <a:solidFill>
                  <a:srgbClr val="FFFFFF"/>
                </a:solidFill>
                <a:latin typeface="Calibri"/>
              </a:rPr>
              <a:t>Further- more, a </a:t>
            </a:r>
            <a:r>
              <a:rPr lang="en-IN" sz="2400" b="1" dirty="0">
                <a:solidFill>
                  <a:srgbClr val="FFFFFF"/>
                </a:solidFill>
                <a:latin typeface="Calibri"/>
              </a:rPr>
              <a:t>ciphertext</a:t>
            </a:r>
            <a:r>
              <a:rPr lang="en-IN" sz="2400" dirty="0">
                <a:solidFill>
                  <a:srgbClr val="FFFFFF"/>
                </a:solidFill>
                <a:latin typeface="Calibri"/>
              </a:rPr>
              <a:t> bigram and its reverse will decipher to the same pattern in the plaintext.</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CustomShape 1"/>
          <p:cNvSpPr/>
          <p:nvPr/>
        </p:nvSpPr>
        <p:spPr>
          <a:xfrm>
            <a:off x="504000" y="339840"/>
            <a:ext cx="10870920" cy="4555080"/>
          </a:xfrm>
          <a:prstGeom prst="rect">
            <a:avLst/>
          </a:prstGeom>
          <a:noFill/>
          <a:ln>
            <a:noFill/>
          </a:ln>
        </p:spPr>
        <p:txBody>
          <a:bodyPr lIns="90000" tIns="45000" rIns="90000" bIns="45000"/>
          <a:lstStyle/>
          <a:p>
            <a:pPr>
              <a:lnSpc>
                <a:spcPct val="100000"/>
              </a:lnSpc>
            </a:pPr>
            <a:r>
              <a:rPr lang="en-IN" sz="2400" b="1">
                <a:solidFill>
                  <a:srgbClr val="202124"/>
                </a:solidFill>
                <a:latin typeface="Calibri"/>
              </a:rPr>
              <a:t>4. Polyalphabetic cipher(Vignere Cipher)</a:t>
            </a:r>
            <a:endParaRPr/>
          </a:p>
          <a:p>
            <a:pPr>
              <a:lnSpc>
                <a:spcPct val="100000"/>
              </a:lnSpc>
            </a:pPr>
            <a:endParaRPr/>
          </a:p>
          <a:p>
            <a:pPr>
              <a:lnSpc>
                <a:spcPct val="100000"/>
              </a:lnSpc>
            </a:pPr>
            <a:endParaRPr/>
          </a:p>
          <a:p>
            <a:pPr>
              <a:lnSpc>
                <a:spcPct val="100000"/>
              </a:lnSpc>
            </a:pPr>
            <a:endParaRPr/>
          </a:p>
        </p:txBody>
      </p:sp>
      <p:sp>
        <p:nvSpPr>
          <p:cNvPr id="249" name="CustomShape 2"/>
          <p:cNvSpPr/>
          <p:nvPr/>
        </p:nvSpPr>
        <p:spPr>
          <a:xfrm>
            <a:off x="864000" y="1152000"/>
            <a:ext cx="10366920" cy="3326040"/>
          </a:xfrm>
          <a:prstGeom prst="rect">
            <a:avLst/>
          </a:prstGeom>
          <a:noFill/>
          <a:ln>
            <a:noFill/>
          </a:ln>
        </p:spPr>
        <p:txBody>
          <a:bodyPr lIns="90000" tIns="45000" rIns="90000" bIns="45000"/>
          <a:lstStyle/>
          <a:p>
            <a:pPr>
              <a:lnSpc>
                <a:spcPct val="150000"/>
              </a:lnSpc>
              <a:buSzPct val="45000"/>
              <a:buFont typeface="StarSymbol"/>
              <a:buChar char="l"/>
            </a:pPr>
            <a:r>
              <a:rPr lang="en-IN" sz="1500" dirty="0" err="1">
                <a:latin typeface="Arial"/>
              </a:rPr>
              <a:t>Vigenere</a:t>
            </a:r>
            <a:r>
              <a:rPr lang="en-IN" sz="1500" dirty="0">
                <a:latin typeface="Arial"/>
              </a:rPr>
              <a:t> Cipher is a method of encrypting alphabetic text. </a:t>
            </a:r>
            <a:endParaRPr dirty="0"/>
          </a:p>
          <a:p>
            <a:pPr>
              <a:lnSpc>
                <a:spcPct val="150000"/>
              </a:lnSpc>
              <a:buSzPct val="45000"/>
              <a:buFont typeface="StarSymbol"/>
              <a:buChar char="l"/>
            </a:pPr>
            <a:r>
              <a:rPr lang="en-IN" sz="1500" dirty="0">
                <a:latin typeface="Arial"/>
              </a:rPr>
              <a:t>It uses a simple form of polyalphabetic substitution. </a:t>
            </a:r>
            <a:endParaRPr dirty="0"/>
          </a:p>
          <a:p>
            <a:pPr>
              <a:lnSpc>
                <a:spcPct val="150000"/>
              </a:lnSpc>
              <a:buSzPct val="45000"/>
              <a:buFont typeface="StarSymbol"/>
              <a:buChar char="l"/>
            </a:pPr>
            <a:r>
              <a:rPr lang="en-IN" sz="1500" dirty="0">
                <a:latin typeface="Arial"/>
              </a:rPr>
              <a:t>A polyalphabetic cipher is any cipher based on substitution, using multiple substitution alphabets. The encryption of the original text is done using the Vigenère square or Vigenère table.</a:t>
            </a:r>
            <a:endParaRPr dirty="0"/>
          </a:p>
          <a:p>
            <a:pPr>
              <a:lnSpc>
                <a:spcPct val="150000"/>
              </a:lnSpc>
              <a:buSzPct val="45000"/>
              <a:buFont typeface="StarSymbol"/>
              <a:buChar char="l"/>
            </a:pPr>
            <a:r>
              <a:rPr lang="en-IN" sz="1500" dirty="0">
                <a:latin typeface="Arial"/>
              </a:rPr>
              <a:t>The table consists of the alphabets written out 26 times in different rows, each alphabet shifted cyclically to the left compared to the previous alphabet, corresponding to the 26 possible.</a:t>
            </a:r>
            <a:endParaRPr dirty="0"/>
          </a:p>
          <a:p>
            <a:pPr>
              <a:lnSpc>
                <a:spcPct val="150000"/>
              </a:lnSpc>
              <a:buSzPct val="45000"/>
              <a:buFont typeface="StarSymbol"/>
              <a:buChar char="l"/>
            </a:pPr>
            <a:r>
              <a:rPr lang="en-IN" sz="1500" dirty="0">
                <a:latin typeface="Arial"/>
              </a:rPr>
              <a:t>At different points in the encryption process, the cipher uses a different alphabet from one of the rows.</a:t>
            </a:r>
            <a:endParaRPr dirty="0"/>
          </a:p>
          <a:p>
            <a:pPr>
              <a:lnSpc>
                <a:spcPct val="150000"/>
              </a:lnSpc>
              <a:buSzPct val="45000"/>
              <a:buFont typeface="StarSymbol"/>
              <a:buChar char="l"/>
            </a:pPr>
            <a:r>
              <a:rPr lang="en-IN" sz="1500" dirty="0">
                <a:latin typeface="Arial"/>
              </a:rPr>
              <a:t>The alphabet used at each point depends on a repeating keyword. </a:t>
            </a:r>
            <a:endParaRPr dirty="0"/>
          </a:p>
          <a:p>
            <a:pPr>
              <a:lnSpc>
                <a:spcPct val="15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ustomShape 1"/>
          <p:cNvSpPr/>
          <p:nvPr/>
        </p:nvSpPr>
        <p:spPr>
          <a:xfrm>
            <a:off x="220680" y="993600"/>
            <a:ext cx="11696760" cy="3244320"/>
          </a:xfrm>
          <a:prstGeom prst="rect">
            <a:avLst/>
          </a:prstGeom>
          <a:noFill/>
          <a:ln>
            <a:noFill/>
          </a:ln>
        </p:spPr>
        <p:txBody>
          <a:bodyPr lIns="90000" tIns="45000" rIns="90000" bIns="45000"/>
          <a:lstStyle/>
          <a:p>
            <a:r>
              <a:rPr lang="en-IN">
                <a:solidFill>
                  <a:srgbClr val="273239"/>
                </a:solidFill>
                <a:latin typeface="Arial"/>
                <a:ea typeface="Times New Roman"/>
              </a:rPr>
              <a:t>Vigenere Cipher is a method of encrypting alphabetic text. It uses a simple form of </a:t>
            </a:r>
            <a:r>
              <a:rPr lang="en-IN">
                <a:solidFill>
                  <a:srgbClr val="0000FF"/>
                </a:solidFill>
                <a:latin typeface="Arial"/>
                <a:ea typeface="Times New Roman"/>
              </a:rPr>
              <a:t>polyalphabetic substitution</a:t>
            </a:r>
            <a:r>
              <a:rPr lang="en-IN">
                <a:solidFill>
                  <a:srgbClr val="273239"/>
                </a:solidFill>
                <a:latin typeface="Arial"/>
                <a:ea typeface="Times New Roman"/>
              </a:rPr>
              <a:t>. A polyalphabetic cipher is any cipher based on substitution, using multiple substitution alphabets. The encryption of the original text is done using the </a:t>
            </a:r>
            <a:r>
              <a:rPr lang="en-IN" i="1">
                <a:solidFill>
                  <a:srgbClr val="0000FF"/>
                </a:solidFill>
                <a:latin typeface="Arial"/>
                <a:ea typeface="Times New Roman"/>
              </a:rPr>
              <a:t>Vigenère square or Vigenère table</a:t>
            </a:r>
            <a:r>
              <a:rPr lang="en-IN">
                <a:solidFill>
                  <a:srgbClr val="273239"/>
                </a:solidFill>
                <a:latin typeface="Arial"/>
                <a:ea typeface="Times New Roman"/>
              </a:rPr>
              <a:t>.</a:t>
            </a:r>
            <a:endParaRPr/>
          </a:p>
          <a:p>
            <a:pPr>
              <a:lnSpc>
                <a:spcPct val="150000"/>
              </a:lnSpc>
            </a:pPr>
            <a:r>
              <a:rPr lang="en-IN">
                <a:solidFill>
                  <a:srgbClr val="273239"/>
                </a:solidFill>
                <a:latin typeface="Arial"/>
                <a:ea typeface="Times New Roman"/>
              </a:rPr>
              <a:t> </a:t>
            </a:r>
            <a:endParaRPr/>
          </a:p>
          <a:p>
            <a:pPr>
              <a:lnSpc>
                <a:spcPct val="150000"/>
              </a:lnSpc>
              <a:buFont typeface="Symbol"/>
              <a:buChar char=""/>
            </a:pPr>
            <a:r>
              <a:rPr lang="en-IN">
                <a:solidFill>
                  <a:srgbClr val="273239"/>
                </a:solidFill>
                <a:latin typeface="Arial"/>
                <a:ea typeface="Times New Roman"/>
              </a:rPr>
              <a:t>The table consists of the alphabets written out 26 times in different rows, each alphabet shifted cyclically to the left compared to the previous alphabet, corresponding to the 26 possible</a:t>
            </a:r>
            <a:r>
              <a:rPr lang="en-IN">
                <a:solidFill>
                  <a:srgbClr val="0000FF"/>
                </a:solidFill>
                <a:latin typeface="Arial"/>
                <a:ea typeface="Times New Roman"/>
              </a:rPr>
              <a:t> Caesar Ciphers</a:t>
            </a:r>
            <a:r>
              <a:rPr lang="en-IN">
                <a:solidFill>
                  <a:srgbClr val="273239"/>
                </a:solidFill>
                <a:latin typeface="Arial"/>
                <a:ea typeface="Times New Roman"/>
              </a:rPr>
              <a:t>.</a:t>
            </a:r>
            <a:endParaRPr/>
          </a:p>
          <a:p>
            <a:pPr>
              <a:lnSpc>
                <a:spcPct val="150000"/>
              </a:lnSpc>
              <a:buFont typeface="Symbol"/>
              <a:buChar char=""/>
            </a:pPr>
            <a:r>
              <a:rPr lang="en-IN">
                <a:solidFill>
                  <a:srgbClr val="273239"/>
                </a:solidFill>
                <a:latin typeface="Arial"/>
                <a:ea typeface="Times New Roman"/>
              </a:rPr>
              <a:t>At different points in the encryption process, the cipher uses a different alphabet from one of the rows.</a:t>
            </a:r>
            <a:endParaRPr/>
          </a:p>
          <a:p>
            <a:pPr>
              <a:lnSpc>
                <a:spcPct val="150000"/>
              </a:lnSpc>
              <a:buFont typeface="Symbol"/>
              <a:buChar char=""/>
            </a:pPr>
            <a:r>
              <a:rPr lang="en-IN">
                <a:solidFill>
                  <a:srgbClr val="273239"/>
                </a:solidFill>
                <a:latin typeface="Arial"/>
                <a:ea typeface="Times New Roman"/>
              </a:rPr>
              <a:t>The alphabet used at each point depends on a repeating keyword.</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CustomShape 1"/>
          <p:cNvSpPr/>
          <p:nvPr/>
        </p:nvSpPr>
        <p:spPr>
          <a:xfrm>
            <a:off x="362520" y="547920"/>
            <a:ext cx="11034720" cy="3429720"/>
          </a:xfrm>
          <a:prstGeom prst="rect">
            <a:avLst/>
          </a:prstGeom>
          <a:noFill/>
          <a:ln>
            <a:noFill/>
          </a:ln>
        </p:spPr>
        <p:txBody>
          <a:bodyPr lIns="90000" tIns="45000" rIns="90000" bIns="45000"/>
          <a:lstStyle/>
          <a:p>
            <a:r>
              <a:rPr lang="en-IN" sz="2000" b="1">
                <a:solidFill>
                  <a:srgbClr val="273239"/>
                </a:solidFill>
                <a:latin typeface="Arial"/>
                <a:ea typeface="Times New Roman"/>
              </a:rPr>
              <a:t>Example:</a:t>
            </a:r>
            <a:r>
              <a:rPr lang="en-IN" sz="2000">
                <a:solidFill>
                  <a:srgbClr val="273239"/>
                </a:solidFill>
                <a:latin typeface="Arial"/>
                <a:ea typeface="Times New Roman"/>
              </a:rPr>
              <a:t> </a:t>
            </a:r>
            <a:endParaRPr/>
          </a:p>
          <a:p>
            <a:pPr>
              <a:lnSpc>
                <a:spcPct val="115000"/>
              </a:lnSpc>
            </a:pPr>
            <a:r>
              <a:rPr lang="en-IN" sz="2000">
                <a:solidFill>
                  <a:srgbClr val="273239"/>
                </a:solidFill>
                <a:latin typeface="Arial"/>
                <a:ea typeface="Times New Roman"/>
              </a:rPr>
              <a:t> </a:t>
            </a:r>
            <a:endParaRPr/>
          </a:p>
          <a:p>
            <a:pPr>
              <a:lnSpc>
                <a:spcPct val="115000"/>
              </a:lnSpc>
            </a:pPr>
            <a:r>
              <a:rPr lang="en-IN" sz="2000">
                <a:solidFill>
                  <a:srgbClr val="000000"/>
                </a:solidFill>
                <a:latin typeface="Consolas"/>
                <a:ea typeface="Times New Roman"/>
              </a:rPr>
              <a:t>Input : 	    Plaintext :     G  E E K S F O R G E E K S   = 13</a:t>
            </a:r>
            <a:endParaRPr/>
          </a:p>
          <a:p>
            <a:pPr>
              <a:lnSpc>
                <a:spcPct val="115000"/>
              </a:lnSpc>
            </a:pPr>
            <a:r>
              <a:rPr lang="en-IN" sz="2000">
                <a:solidFill>
                  <a:srgbClr val="000000"/>
                </a:solidFill>
                <a:latin typeface="Consolas"/>
                <a:ea typeface="Times New Roman"/>
              </a:rPr>
              <a:t>            Keyword :        A  Y U S H A Y U S H A Y U	  = 13</a:t>
            </a:r>
            <a:endParaRPr/>
          </a:p>
          <a:p>
            <a:pPr>
              <a:lnSpc>
                <a:spcPct val="115000"/>
              </a:lnSpc>
            </a:pPr>
            <a:r>
              <a:rPr lang="en-IN" sz="2000">
                <a:solidFill>
                  <a:srgbClr val="000000"/>
                </a:solidFill>
                <a:latin typeface="Consolas"/>
                <a:ea typeface="Times New Roman"/>
              </a:rPr>
              <a:t>Output : Ciphertext :        G  C Y C Z F M L Y L E I M      =13</a:t>
            </a:r>
            <a:endParaRPr/>
          </a:p>
          <a:p>
            <a:pPr>
              <a:lnSpc>
                <a:spcPct val="115000"/>
              </a:lnSpc>
            </a:pPr>
            <a:r>
              <a:rPr lang="en-IN" sz="2000">
                <a:solidFill>
                  <a:srgbClr val="000000"/>
                </a:solidFill>
                <a:latin typeface="Consolas"/>
                <a:ea typeface="Times New Roman"/>
              </a:rPr>
              <a:t>For generating key, the given keyword is repeated in a circular manner until it matches the length of the plain text.</a:t>
            </a:r>
            <a:endParaRPr/>
          </a:p>
          <a:p>
            <a:pPr>
              <a:lnSpc>
                <a:spcPct val="115000"/>
              </a:lnSpc>
            </a:pPr>
            <a:r>
              <a:rPr lang="en-IN" sz="2000">
                <a:solidFill>
                  <a:srgbClr val="000000"/>
                </a:solidFill>
                <a:latin typeface="Consolas"/>
                <a:ea typeface="Times New Roman"/>
              </a:rPr>
              <a:t>The keyword "AYUSH" generates the key "AYUSHAYUSHAYU"</a:t>
            </a:r>
            <a:endParaRPr/>
          </a:p>
          <a:p>
            <a:pPr>
              <a:lnSpc>
                <a:spcPct val="115000"/>
              </a:lnSpc>
            </a:pPr>
            <a:r>
              <a:rPr lang="en-IN" sz="2000">
                <a:solidFill>
                  <a:srgbClr val="000000"/>
                </a:solidFill>
                <a:latin typeface="Consolas"/>
                <a:ea typeface="Times New Roman"/>
              </a:rPr>
              <a:t>The plain text is then encrypted using the process explained below.</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1"/>
          <p:cNvSpPr/>
          <p:nvPr/>
        </p:nvSpPr>
        <p:spPr>
          <a:xfrm>
            <a:off x="194400" y="383040"/>
            <a:ext cx="10998000" cy="2284200"/>
          </a:xfrm>
          <a:prstGeom prst="rect">
            <a:avLst/>
          </a:prstGeom>
          <a:noFill/>
          <a:ln>
            <a:noFill/>
          </a:ln>
        </p:spPr>
        <p:txBody>
          <a:bodyPr lIns="90000" tIns="45000" rIns="90000" bIns="45000"/>
          <a:lstStyle/>
          <a:p>
            <a:r>
              <a:rPr lang="en-IN" b="1">
                <a:solidFill>
                  <a:srgbClr val="273239"/>
                </a:solidFill>
                <a:latin typeface="Arial"/>
                <a:ea typeface="Times New Roman"/>
              </a:rPr>
              <a:t>Encryption</a:t>
            </a:r>
            <a:r>
              <a:rPr lang="en-IN">
                <a:solidFill>
                  <a:srgbClr val="273239"/>
                </a:solidFill>
                <a:latin typeface="Arial"/>
                <a:ea typeface="Times New Roman"/>
              </a:rPr>
              <a:t> </a:t>
            </a:r>
            <a:endParaRPr/>
          </a:p>
          <a:p>
            <a:r>
              <a:rPr lang="en-IN">
                <a:solidFill>
                  <a:srgbClr val="273239"/>
                </a:solidFill>
                <a:latin typeface="Arial"/>
                <a:ea typeface="Times New Roman"/>
              </a:rPr>
              <a:t>The first letter of the plaintext, G is paired with A, the first letter of the key. So use row G and column A of the Vigenère square, namely G. Similarly, for the second letter of the plaintext, the second letter of the key is used, the letter at row E, and column Y is C. The rest of the plaintext is enciphered in a similar fashion. </a:t>
            </a:r>
            <a:endParaRPr/>
          </a:p>
          <a:p>
            <a:pPr>
              <a:lnSpc>
                <a:spcPct val="150000"/>
              </a:lnSpc>
            </a:pPr>
            <a:endParaRPr/>
          </a:p>
        </p:txBody>
      </p:sp>
      <p:sp>
        <p:nvSpPr>
          <p:cNvPr id="253" name="CustomShape 2"/>
          <p:cNvSpPr/>
          <p:nvPr/>
        </p:nvSpPr>
        <p:spPr>
          <a:xfrm>
            <a:off x="515880" y="2740680"/>
            <a:ext cx="2015280" cy="363960"/>
          </a:xfrm>
          <a:prstGeom prst="rect">
            <a:avLst/>
          </a:prstGeom>
          <a:noFill/>
          <a:ln>
            <a:noFill/>
          </a:ln>
        </p:spPr>
        <p:txBody>
          <a:bodyPr wrap="none" lIns="90000" tIns="45000" rIns="90000" bIns="45000"/>
          <a:lstStyle/>
          <a:p>
            <a:pPr>
              <a:lnSpc>
                <a:spcPct val="100000"/>
              </a:lnSpc>
            </a:pPr>
            <a:r>
              <a:rPr lang="en-IN" b="1">
                <a:solidFill>
                  <a:srgbClr val="273239"/>
                </a:solidFill>
                <a:latin typeface="Arial"/>
                <a:ea typeface="Times New Roman"/>
              </a:rPr>
              <a:t>Table to encrypt </a:t>
            </a:r>
            <a:endParaRPr/>
          </a:p>
        </p:txBody>
      </p:sp>
      <p:pic>
        <p:nvPicPr>
          <p:cNvPr id="254" name="Picture 1"/>
          <p:cNvPicPr/>
          <p:nvPr/>
        </p:nvPicPr>
        <p:blipFill>
          <a:blip r:embed="rId2"/>
          <a:stretch>
            <a:fillRect/>
          </a:stretch>
        </p:blipFill>
        <p:spPr>
          <a:xfrm>
            <a:off x="3505680" y="2338200"/>
            <a:ext cx="7077600" cy="4285080"/>
          </a:xfrm>
          <a:prstGeom prst="rect">
            <a:avLst/>
          </a:prstGeom>
          <a:ln>
            <a:noFill/>
          </a:ln>
        </p:spPr>
      </p:pic>
      <p:sp>
        <p:nvSpPr>
          <p:cNvPr id="255" name="CustomShape 3"/>
          <p:cNvSpPr/>
          <p:nvPr/>
        </p:nvSpPr>
        <p:spPr>
          <a:xfrm>
            <a:off x="1728000" y="3829320"/>
            <a:ext cx="1761840" cy="345960"/>
          </a:xfrm>
          <a:prstGeom prst="rect">
            <a:avLst/>
          </a:prstGeom>
          <a:noFill/>
          <a:ln>
            <a:noFill/>
          </a:ln>
        </p:spPr>
        <p:txBody>
          <a:bodyPr lIns="90000" tIns="45000" rIns="90000" bIns="45000"/>
          <a:lstStyle/>
          <a:p>
            <a:pPr>
              <a:lnSpc>
                <a:spcPct val="100000"/>
              </a:lnSpc>
            </a:pPr>
            <a:r>
              <a:rPr lang="en-IN" b="1">
                <a:solidFill>
                  <a:srgbClr val="273239"/>
                </a:solidFill>
                <a:latin typeface="Arial"/>
                <a:ea typeface="Times New Roman"/>
              </a:rPr>
              <a:t>Plain Text</a:t>
            </a:r>
            <a:endParaRPr/>
          </a:p>
        </p:txBody>
      </p:sp>
      <p:sp>
        <p:nvSpPr>
          <p:cNvPr id="256" name="CustomShape 4"/>
          <p:cNvSpPr/>
          <p:nvPr/>
        </p:nvSpPr>
        <p:spPr>
          <a:xfrm>
            <a:off x="5760000" y="1991520"/>
            <a:ext cx="1255320" cy="345960"/>
          </a:xfrm>
          <a:prstGeom prst="rect">
            <a:avLst/>
          </a:prstGeom>
          <a:noFill/>
          <a:ln>
            <a:noFill/>
          </a:ln>
        </p:spPr>
        <p:txBody>
          <a:bodyPr lIns="90000" tIns="45000" rIns="90000" bIns="45000"/>
          <a:lstStyle/>
          <a:p>
            <a:pPr>
              <a:lnSpc>
                <a:spcPct val="100000"/>
              </a:lnSpc>
            </a:pPr>
            <a:r>
              <a:rPr lang="en-IN" b="1">
                <a:solidFill>
                  <a:srgbClr val="273239"/>
                </a:solidFill>
                <a:latin typeface="Arial"/>
                <a:ea typeface="Times New Roman"/>
              </a:rPr>
              <a:t>Keyword</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1"/>
          <p:cNvSpPr/>
          <p:nvPr/>
        </p:nvSpPr>
        <p:spPr>
          <a:xfrm>
            <a:off x="662040" y="462960"/>
            <a:ext cx="11161080" cy="4392000"/>
          </a:xfrm>
          <a:prstGeom prst="rect">
            <a:avLst/>
          </a:prstGeom>
          <a:noFill/>
          <a:ln>
            <a:noFill/>
          </a:ln>
        </p:spPr>
        <p:txBody>
          <a:bodyPr lIns="90000" tIns="45000" rIns="90000" bIns="45000"/>
          <a:lstStyle/>
          <a:p>
            <a:r>
              <a:rPr lang="en-IN" b="1">
                <a:solidFill>
                  <a:srgbClr val="273239"/>
                </a:solidFill>
                <a:latin typeface="Arial"/>
                <a:ea typeface="Times New Roman"/>
              </a:rPr>
              <a:t>Decryption</a:t>
            </a:r>
            <a:r>
              <a:rPr lang="en-IN">
                <a:solidFill>
                  <a:srgbClr val="273239"/>
                </a:solidFill>
                <a:latin typeface="Arial"/>
                <a:ea typeface="Times New Roman"/>
              </a:rPr>
              <a:t> </a:t>
            </a:r>
            <a:endParaRPr/>
          </a:p>
          <a:p>
            <a:r>
              <a:rPr lang="en-IN">
                <a:solidFill>
                  <a:srgbClr val="273239"/>
                </a:solidFill>
                <a:latin typeface="Arial"/>
                <a:ea typeface="Times New Roman"/>
              </a:rPr>
              <a:t>Decryption is performed by going to the row in the table corresponding to the key, finding the position of the ciphertext letter in this row, and then using the column’s label as the plaintext. For example, in row A (from AYUSH), the ciphertext G appears in column G, which is the first plaintext letter. Next, we go to row Y (from AYUSH), locate the ciphertext C which is found in column E, thus E is the second plaintext letter.</a:t>
            </a:r>
            <a:endParaRPr/>
          </a:p>
          <a:p>
            <a:pPr>
              <a:lnSpc>
                <a:spcPct val="150000"/>
              </a:lnSpc>
            </a:pPr>
            <a:endParaRPr/>
          </a:p>
          <a:p>
            <a:pPr>
              <a:lnSpc>
                <a:spcPct val="150000"/>
              </a:lnSpc>
            </a:pPr>
            <a:r>
              <a:rPr lang="en-IN">
                <a:solidFill>
                  <a:srgbClr val="273239"/>
                </a:solidFill>
                <a:latin typeface="Arial"/>
                <a:ea typeface="Times New Roman"/>
              </a:rPr>
              <a:t> </a:t>
            </a:r>
            <a:endParaRPr/>
          </a:p>
          <a:p>
            <a:pPr>
              <a:lnSpc>
                <a:spcPct val="115000"/>
              </a:lnSpc>
            </a:pPr>
            <a:r>
              <a:rPr lang="en-IN" sz="1600" b="1">
                <a:solidFill>
                  <a:srgbClr val="273239"/>
                </a:solidFill>
                <a:latin typeface="Consolas"/>
                <a:ea typeface="Times New Roman"/>
              </a:rPr>
              <a:t>Encryption</a:t>
            </a:r>
            <a:endParaRPr/>
          </a:p>
          <a:p>
            <a:pPr>
              <a:lnSpc>
                <a:spcPct val="115000"/>
              </a:lnSpc>
            </a:pPr>
            <a:r>
              <a:rPr lang="en-IN" sz="1600">
                <a:solidFill>
                  <a:srgbClr val="273239"/>
                </a:solidFill>
                <a:latin typeface="Consolas"/>
                <a:ea typeface="Times New Roman"/>
              </a:rPr>
              <a:t>The plaintext(P) and key(K) are added modulo 26.</a:t>
            </a:r>
            <a:endParaRPr/>
          </a:p>
          <a:p>
            <a:pPr>
              <a:lnSpc>
                <a:spcPct val="115000"/>
              </a:lnSpc>
            </a:pPr>
            <a:r>
              <a:rPr lang="en-IN" sz="1600">
                <a:solidFill>
                  <a:srgbClr val="273239"/>
                </a:solidFill>
                <a:latin typeface="Consolas"/>
                <a:ea typeface="Times New Roman"/>
              </a:rPr>
              <a:t>E</a:t>
            </a:r>
            <a:r>
              <a:rPr lang="en-IN" sz="1050" baseline="-25000">
                <a:solidFill>
                  <a:srgbClr val="273239"/>
                </a:solidFill>
                <a:latin typeface="Consolas"/>
                <a:ea typeface="Times New Roman"/>
              </a:rPr>
              <a:t>i</a:t>
            </a:r>
            <a:r>
              <a:rPr lang="en-IN" sz="1600">
                <a:solidFill>
                  <a:srgbClr val="273239"/>
                </a:solidFill>
                <a:latin typeface="Consolas"/>
                <a:ea typeface="Times New Roman"/>
              </a:rPr>
              <a:t> = (P</a:t>
            </a:r>
            <a:r>
              <a:rPr lang="en-IN" sz="1050" baseline="-25000">
                <a:solidFill>
                  <a:srgbClr val="273239"/>
                </a:solidFill>
                <a:latin typeface="Consolas"/>
                <a:ea typeface="Times New Roman"/>
              </a:rPr>
              <a:t>i</a:t>
            </a:r>
            <a:r>
              <a:rPr lang="en-IN" sz="1600">
                <a:solidFill>
                  <a:srgbClr val="273239"/>
                </a:solidFill>
                <a:latin typeface="Consolas"/>
                <a:ea typeface="Times New Roman"/>
              </a:rPr>
              <a:t> + K</a:t>
            </a:r>
            <a:r>
              <a:rPr lang="en-IN" sz="1050" baseline="-25000">
                <a:solidFill>
                  <a:srgbClr val="273239"/>
                </a:solidFill>
                <a:latin typeface="Consolas"/>
                <a:ea typeface="Times New Roman"/>
              </a:rPr>
              <a:t>i</a:t>
            </a:r>
            <a:r>
              <a:rPr lang="en-IN" sz="1600">
                <a:solidFill>
                  <a:srgbClr val="273239"/>
                </a:solidFill>
                <a:latin typeface="Consolas"/>
                <a:ea typeface="Times New Roman"/>
              </a:rPr>
              <a:t>) mod 26</a:t>
            </a:r>
            <a:endParaRPr/>
          </a:p>
          <a:p>
            <a:pPr>
              <a:lnSpc>
                <a:spcPct val="115000"/>
              </a:lnSpc>
            </a:pPr>
            <a:r>
              <a:rPr lang="en-IN" sz="1600">
                <a:solidFill>
                  <a:srgbClr val="273239"/>
                </a:solidFill>
                <a:latin typeface="Consolas"/>
                <a:ea typeface="Times New Roman"/>
              </a:rPr>
              <a:t> </a:t>
            </a:r>
            <a:endParaRPr/>
          </a:p>
          <a:p>
            <a:pPr>
              <a:lnSpc>
                <a:spcPct val="115000"/>
              </a:lnSpc>
            </a:pPr>
            <a:r>
              <a:rPr lang="en-IN" sz="1600" b="1">
                <a:solidFill>
                  <a:srgbClr val="273239"/>
                </a:solidFill>
                <a:latin typeface="Consolas"/>
                <a:ea typeface="Times New Roman"/>
              </a:rPr>
              <a:t>Decryption</a:t>
            </a:r>
            <a:endParaRPr/>
          </a:p>
          <a:p>
            <a:pPr>
              <a:lnSpc>
                <a:spcPct val="115000"/>
              </a:lnSpc>
            </a:pPr>
            <a:r>
              <a:rPr lang="en-IN" sz="1600">
                <a:solidFill>
                  <a:srgbClr val="273239"/>
                </a:solidFill>
                <a:latin typeface="Consolas"/>
                <a:ea typeface="Times New Roman"/>
              </a:rPr>
              <a:t>D</a:t>
            </a:r>
            <a:r>
              <a:rPr lang="en-IN" sz="1050" baseline="-25000">
                <a:solidFill>
                  <a:srgbClr val="273239"/>
                </a:solidFill>
                <a:latin typeface="Consolas"/>
                <a:ea typeface="Times New Roman"/>
              </a:rPr>
              <a:t>i</a:t>
            </a:r>
            <a:r>
              <a:rPr lang="en-IN" sz="1600">
                <a:solidFill>
                  <a:srgbClr val="273239"/>
                </a:solidFill>
                <a:latin typeface="Consolas"/>
                <a:ea typeface="Times New Roman"/>
              </a:rPr>
              <a:t> = (E</a:t>
            </a:r>
            <a:r>
              <a:rPr lang="en-IN" sz="1050" baseline="-25000">
                <a:solidFill>
                  <a:srgbClr val="273239"/>
                </a:solidFill>
                <a:latin typeface="Consolas"/>
                <a:ea typeface="Times New Roman"/>
              </a:rPr>
              <a:t>i</a:t>
            </a:r>
            <a:r>
              <a:rPr lang="en-IN" sz="1600">
                <a:solidFill>
                  <a:srgbClr val="273239"/>
                </a:solidFill>
                <a:latin typeface="Consolas"/>
                <a:ea typeface="Times New Roman"/>
              </a:rPr>
              <a:t> - K</a:t>
            </a:r>
            <a:r>
              <a:rPr lang="en-IN" sz="1050" baseline="-25000">
                <a:solidFill>
                  <a:srgbClr val="273239"/>
                </a:solidFill>
                <a:latin typeface="Consolas"/>
                <a:ea typeface="Times New Roman"/>
              </a:rPr>
              <a:t>i</a:t>
            </a:r>
            <a:r>
              <a:rPr lang="en-IN" sz="1600">
                <a:solidFill>
                  <a:srgbClr val="273239"/>
                </a:solidFill>
                <a:latin typeface="Consolas"/>
                <a:ea typeface="Times New Roman"/>
              </a:rPr>
              <a:t> + 26) mod 26</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838080" y="365040"/>
            <a:ext cx="10514520" cy="1324440"/>
          </a:xfrm>
          <a:prstGeom prst="rect">
            <a:avLst/>
          </a:prstGeom>
          <a:noFill/>
          <a:ln>
            <a:noFill/>
          </a:ln>
        </p:spPr>
        <p:txBody>
          <a:bodyPr lIns="90000" tIns="45000" rIns="90000" bIns="45000" anchor="ctr"/>
          <a:lstStyle/>
          <a:p>
            <a:pPr>
              <a:lnSpc>
                <a:spcPct val="90000"/>
              </a:lnSpc>
            </a:pPr>
            <a:r>
              <a:rPr lang="en-IN" sz="4400">
                <a:solidFill>
                  <a:srgbClr val="000000"/>
                </a:solidFill>
                <a:latin typeface="Calibri Light"/>
              </a:rPr>
              <a:t>Monoalphabetic Cipher</a:t>
            </a:r>
            <a:endParaRPr/>
          </a:p>
        </p:txBody>
      </p:sp>
      <p:sp>
        <p:nvSpPr>
          <p:cNvPr id="259" name="CustomShape 2"/>
          <p:cNvSpPr/>
          <p:nvPr/>
        </p:nvSpPr>
        <p:spPr>
          <a:xfrm>
            <a:off x="838080" y="1825560"/>
            <a:ext cx="10514520" cy="4350240"/>
          </a:xfrm>
          <a:prstGeom prst="rect">
            <a:avLst/>
          </a:prstGeom>
          <a:noFill/>
          <a:ln>
            <a:noFill/>
          </a:ln>
        </p:spPr>
        <p:txBody>
          <a:bodyPr lIns="90000" tIns="45000" rIns="90000" bIns="45000"/>
          <a:lstStyle/>
          <a:p>
            <a:pPr algn="just">
              <a:lnSpc>
                <a:spcPct val="150000"/>
              </a:lnSpc>
              <a:buFont typeface="Arial"/>
              <a:buChar char="•"/>
            </a:pPr>
            <a:r>
              <a:rPr lang="en-IN" sz="2800">
                <a:solidFill>
                  <a:srgbClr val="000000"/>
                </a:solidFill>
                <a:latin typeface="Calibri"/>
              </a:rPr>
              <a:t>A monoalphabetic cipher is any cipher in which the letters of the plain text are mapped to cipher text letters based on a single alphabetic key. </a:t>
            </a:r>
            <a:endParaRPr/>
          </a:p>
          <a:p>
            <a:pPr algn="just">
              <a:lnSpc>
                <a:spcPct val="150000"/>
              </a:lnSpc>
              <a:buFont typeface="Arial"/>
              <a:buChar char="•"/>
            </a:pPr>
            <a:r>
              <a:rPr lang="en-IN" sz="2800">
                <a:solidFill>
                  <a:srgbClr val="000000"/>
                </a:solidFill>
                <a:latin typeface="Calibri"/>
              </a:rPr>
              <a:t>Examples of monoalphabetic ciphers would include the Caesar-shift cipher, where each letter is shifted based on a numeric key, and the atbash cipher, where each letter is mapped to the letter symmetric to it about the center of the alphabet.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CustomShape 1"/>
          <p:cNvSpPr/>
          <p:nvPr/>
        </p:nvSpPr>
        <p:spPr>
          <a:xfrm>
            <a:off x="346680" y="1134000"/>
            <a:ext cx="11271240" cy="4716360"/>
          </a:xfrm>
          <a:prstGeom prst="rect">
            <a:avLst/>
          </a:prstGeom>
          <a:noFill/>
          <a:ln>
            <a:noFill/>
          </a:ln>
        </p:spPr>
        <p:txBody>
          <a:bodyPr lIns="90000" tIns="0" rIns="90000" bIns="190440" anchor="ctr"/>
          <a:lstStyle/>
          <a:p>
            <a:pPr algn="just">
              <a:lnSpc>
                <a:spcPct val="150000"/>
              </a:lnSpc>
            </a:pPr>
            <a:r>
              <a:rPr lang="en-IN" sz="2400">
                <a:solidFill>
                  <a:srgbClr val="000000"/>
                </a:solidFill>
                <a:latin typeface="Quicksand"/>
              </a:rPr>
              <a:t>A </a:t>
            </a:r>
            <a:r>
              <a:rPr lang="en-IN" sz="2400" i="1">
                <a:solidFill>
                  <a:srgbClr val="000000"/>
                </a:solidFill>
                <a:latin typeface="Quicksand"/>
              </a:rPr>
              <a:t>monoalphabetic substitution cipher</a:t>
            </a:r>
            <a:r>
              <a:rPr lang="en-IN" sz="2400">
                <a:solidFill>
                  <a:srgbClr val="000000"/>
                </a:solidFill>
                <a:latin typeface="Quicksand"/>
              </a:rPr>
              <a:t>, also known as a simple substitution cipher, relies on a fixed replacement structure. </a:t>
            </a:r>
            <a:endParaRPr/>
          </a:p>
          <a:p>
            <a:pPr algn="just">
              <a:lnSpc>
                <a:spcPct val="150000"/>
              </a:lnSpc>
            </a:pPr>
            <a:r>
              <a:rPr lang="en-IN" sz="2400">
                <a:solidFill>
                  <a:srgbClr val="000000"/>
                </a:solidFill>
                <a:latin typeface="Quicksand"/>
              </a:rPr>
              <a:t>Substitution is fixed for each letter of the alphabet. Thus, if "a" is encrypted to "R", then every time we see the letter "a" in the plaintext, we replace it with the letter "R" in the ciphertext.</a:t>
            </a:r>
            <a:endParaRPr/>
          </a:p>
          <a:p>
            <a:pPr algn="just">
              <a:lnSpc>
                <a:spcPct val="150000"/>
              </a:lnSpc>
            </a:pPr>
            <a:r>
              <a:rPr lang="en-IN" sz="2400">
                <a:solidFill>
                  <a:srgbClr val="000000"/>
                </a:solidFill>
                <a:latin typeface="Quicksand"/>
              </a:rPr>
              <a:t>A simple example is where each letter is encrypted as the next letter in the alphabet: "</a:t>
            </a:r>
            <a:r>
              <a:rPr lang="en-IN" sz="2400">
                <a:solidFill>
                  <a:srgbClr val="6600CC"/>
                </a:solidFill>
                <a:latin typeface="Quicksand"/>
              </a:rPr>
              <a:t>a simple message</a:t>
            </a:r>
            <a:r>
              <a:rPr lang="en-IN" sz="2400">
                <a:solidFill>
                  <a:srgbClr val="000000"/>
                </a:solidFill>
                <a:latin typeface="Quicksand"/>
              </a:rPr>
              <a:t>" becomes "B TJNQMF NFTTBHF". </a:t>
            </a:r>
            <a:endParaRPr/>
          </a:p>
          <a:p>
            <a:pPr algn="just">
              <a:lnSpc>
                <a:spcPct val="150000"/>
              </a:lnSpc>
            </a:pPr>
            <a:r>
              <a:rPr lang="en-IN" sz="2400">
                <a:solidFill>
                  <a:srgbClr val="000000"/>
                </a:solidFill>
                <a:latin typeface="Quicksand"/>
              </a:rPr>
              <a:t>For example</a:t>
            </a:r>
            <a:endParaRPr/>
          </a:p>
          <a:p>
            <a:pPr algn="just">
              <a:lnSpc>
                <a:spcPct val="150000"/>
              </a:lnSpc>
            </a:pPr>
            <a:endParaRPr/>
          </a:p>
        </p:txBody>
      </p:sp>
      <p:pic>
        <p:nvPicPr>
          <p:cNvPr id="261" name="Picture 4"/>
          <p:cNvPicPr/>
          <p:nvPr/>
        </p:nvPicPr>
        <p:blipFill>
          <a:blip r:embed="rId2"/>
          <a:stretch>
            <a:fillRect/>
          </a:stretch>
        </p:blipFill>
        <p:spPr>
          <a:xfrm>
            <a:off x="2280600" y="5400000"/>
            <a:ext cx="9382680" cy="1126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CustomShape 1"/>
          <p:cNvSpPr/>
          <p:nvPr/>
        </p:nvSpPr>
        <p:spPr>
          <a:xfrm>
            <a:off x="178200" y="-45000"/>
            <a:ext cx="11053080" cy="548280"/>
          </a:xfrm>
          <a:prstGeom prst="rect">
            <a:avLst/>
          </a:prstGeom>
          <a:noFill/>
          <a:ln>
            <a:noFill/>
          </a:ln>
        </p:spPr>
        <p:txBody>
          <a:bodyPr lIns="90000" tIns="45000" rIns="90000" bIns="45000" anchor="ctr"/>
          <a:lstStyle/>
          <a:p>
            <a:pPr>
              <a:lnSpc>
                <a:spcPct val="90000"/>
              </a:lnSpc>
            </a:pPr>
            <a:r>
              <a:rPr lang="en-IN" sz="2800" b="1">
                <a:solidFill>
                  <a:srgbClr val="000000"/>
                </a:solidFill>
                <a:latin typeface="Calibri Light"/>
              </a:rPr>
              <a:t>Difference Between Monoalphabetic Cipher and Polyalphabetic Cipher :</a:t>
            </a:r>
            <a:endParaRPr/>
          </a:p>
        </p:txBody>
      </p:sp>
      <p:graphicFrame>
        <p:nvGraphicFramePr>
          <p:cNvPr id="263" name="Table 2"/>
          <p:cNvGraphicFramePr/>
          <p:nvPr/>
        </p:nvGraphicFramePr>
        <p:xfrm>
          <a:off x="425160" y="540000"/>
          <a:ext cx="11302920" cy="5483237"/>
        </p:xfrm>
        <a:graphic>
          <a:graphicData uri="http://schemas.openxmlformats.org/drawingml/2006/table">
            <a:tbl>
              <a:tblPr/>
              <a:tblGrid>
                <a:gridCol w="618120">
                  <a:extLst>
                    <a:ext uri="{9D8B030D-6E8A-4147-A177-3AD203B41FA5}">
                      <a16:colId xmlns:a16="http://schemas.microsoft.com/office/drawing/2014/main" val="20000"/>
                    </a:ext>
                  </a:extLst>
                </a:gridCol>
                <a:gridCol w="5261760">
                  <a:extLst>
                    <a:ext uri="{9D8B030D-6E8A-4147-A177-3AD203B41FA5}">
                      <a16:colId xmlns:a16="http://schemas.microsoft.com/office/drawing/2014/main" val="20001"/>
                    </a:ext>
                  </a:extLst>
                </a:gridCol>
                <a:gridCol w="5423040">
                  <a:extLst>
                    <a:ext uri="{9D8B030D-6E8A-4147-A177-3AD203B41FA5}">
                      <a16:colId xmlns:a16="http://schemas.microsoft.com/office/drawing/2014/main" val="20002"/>
                    </a:ext>
                  </a:extLst>
                </a:gridCol>
              </a:tblGrid>
              <a:tr h="555480">
                <a:tc>
                  <a:txBody>
                    <a:bodyPr/>
                    <a:lstStyle/>
                    <a:p>
                      <a:pPr>
                        <a:lnSpc>
                          <a:spcPct val="115000"/>
                        </a:lnSpc>
                      </a:pPr>
                      <a:r>
                        <a:rPr lang="en-IN" sz="1400" b="1">
                          <a:solidFill>
                            <a:srgbClr val="FFFFFF"/>
                          </a:solidFill>
                          <a:latin typeface="Calibri"/>
                        </a:rPr>
                        <a:t>Sr.</a:t>
                      </a:r>
                      <a:endParaRPr/>
                    </a:p>
                    <a:p>
                      <a:pPr>
                        <a:lnSpc>
                          <a:spcPct val="115000"/>
                        </a:lnSpc>
                      </a:pPr>
                      <a:r>
                        <a:rPr lang="en-IN" sz="1400" b="1">
                          <a:solidFill>
                            <a:srgbClr val="FFFFFF"/>
                          </a:solidFill>
                          <a:latin typeface="Calibri"/>
                        </a:rPr>
                        <a:t>NO</a:t>
                      </a:r>
                      <a:endParaRPr/>
                    </a:p>
                  </a:txBody>
                  <a:tcPr/>
                </a:tc>
                <a:tc>
                  <a:txBody>
                    <a:bodyPr/>
                    <a:lstStyle/>
                    <a:p>
                      <a:pPr>
                        <a:lnSpc>
                          <a:spcPct val="115000"/>
                        </a:lnSpc>
                      </a:pPr>
                      <a:r>
                        <a:rPr lang="en-IN" sz="1600" b="1">
                          <a:solidFill>
                            <a:srgbClr val="FFFFFF"/>
                          </a:solidFill>
                          <a:latin typeface="Calibri"/>
                        </a:rPr>
                        <a:t>Monoalphabetic Cipher</a:t>
                      </a:r>
                      <a:endParaRPr/>
                    </a:p>
                  </a:txBody>
                  <a:tcPr/>
                </a:tc>
                <a:tc>
                  <a:txBody>
                    <a:bodyPr/>
                    <a:lstStyle/>
                    <a:p>
                      <a:pPr>
                        <a:lnSpc>
                          <a:spcPct val="115000"/>
                        </a:lnSpc>
                      </a:pPr>
                      <a:r>
                        <a:rPr lang="en-IN" sz="1600" b="1">
                          <a:solidFill>
                            <a:srgbClr val="FFFFFF"/>
                          </a:solidFill>
                          <a:latin typeface="Calibri"/>
                        </a:rPr>
                        <a:t>Polyalphabetic Cipher</a:t>
                      </a:r>
                      <a:endParaRPr/>
                    </a:p>
                  </a:txBody>
                  <a:tcPr/>
                </a:tc>
                <a:extLst>
                  <a:ext uri="{0D108BD9-81ED-4DB2-BD59-A6C34878D82A}">
                    <a16:rowId xmlns:a16="http://schemas.microsoft.com/office/drawing/2014/main" val="10000"/>
                  </a:ext>
                </a:extLst>
              </a:tr>
              <a:tr h="739800">
                <a:tc>
                  <a:txBody>
                    <a:bodyPr/>
                    <a:lstStyle/>
                    <a:p>
                      <a:pPr>
                        <a:lnSpc>
                          <a:spcPct val="115000"/>
                        </a:lnSpc>
                      </a:pPr>
                      <a:r>
                        <a:rPr lang="en-IN" sz="1200" b="1">
                          <a:solidFill>
                            <a:srgbClr val="FFFFFF"/>
                          </a:solidFill>
                          <a:latin typeface="Calibri"/>
                        </a:rPr>
                        <a:t>1</a:t>
                      </a:r>
                      <a:endParaRPr/>
                    </a:p>
                  </a:txBody>
                  <a:tcPr/>
                </a:tc>
                <a:tc>
                  <a:txBody>
                    <a:bodyPr/>
                    <a:lstStyle/>
                    <a:p>
                      <a:pPr>
                        <a:lnSpc>
                          <a:spcPct val="115000"/>
                        </a:lnSpc>
                      </a:pPr>
                      <a:r>
                        <a:rPr lang="en-IN" sz="1200">
                          <a:solidFill>
                            <a:srgbClr val="000000"/>
                          </a:solidFill>
                          <a:latin typeface="Calibri"/>
                        </a:rPr>
                        <a:t>Monoalphabetic cipher is one where each symbol in plain text is mapped to a fixed symbol in cipher text.</a:t>
                      </a:r>
                      <a:endParaRPr/>
                    </a:p>
                  </a:txBody>
                  <a:tcPr/>
                </a:tc>
                <a:tc>
                  <a:txBody>
                    <a:bodyPr/>
                    <a:lstStyle/>
                    <a:p>
                      <a:r>
                        <a:rPr lang="en-IN" sz="1200">
                          <a:solidFill>
                            <a:srgbClr val="000000"/>
                          </a:solidFill>
                          <a:latin typeface="Calibri"/>
                        </a:rPr>
                        <a:t>Polyalphabetic cipher is any cipher based on substitution, using multiple substitution alphabets. </a:t>
                      </a:r>
                      <a:endParaRPr/>
                    </a:p>
                    <a:p>
                      <a:pPr>
                        <a:lnSpc>
                          <a:spcPct val="115000"/>
                        </a:lnSpc>
                      </a:pPr>
                      <a:r>
                        <a:rPr lang="en-IN" sz="1200">
                          <a:solidFill>
                            <a:srgbClr val="000000"/>
                          </a:solidFill>
                          <a:latin typeface="Calibri"/>
                        </a:rPr>
                        <a:t> </a:t>
                      </a:r>
                      <a:endParaRPr/>
                    </a:p>
                  </a:txBody>
                  <a:tcPr/>
                </a:tc>
                <a:extLst>
                  <a:ext uri="{0D108BD9-81ED-4DB2-BD59-A6C34878D82A}">
                    <a16:rowId xmlns:a16="http://schemas.microsoft.com/office/drawing/2014/main" val="10001"/>
                  </a:ext>
                </a:extLst>
              </a:tr>
              <a:tr h="540000">
                <a:tc>
                  <a:txBody>
                    <a:bodyPr/>
                    <a:lstStyle/>
                    <a:p>
                      <a:pPr>
                        <a:lnSpc>
                          <a:spcPct val="115000"/>
                        </a:lnSpc>
                      </a:pPr>
                      <a:r>
                        <a:rPr lang="en-IN" sz="1200" b="1">
                          <a:solidFill>
                            <a:srgbClr val="FFFFFF"/>
                          </a:solidFill>
                          <a:latin typeface="Calibri"/>
                        </a:rPr>
                        <a:t>2</a:t>
                      </a:r>
                      <a:endParaRPr/>
                    </a:p>
                  </a:txBody>
                  <a:tcPr/>
                </a:tc>
                <a:tc>
                  <a:txBody>
                    <a:bodyPr/>
                    <a:lstStyle/>
                    <a:p>
                      <a:pPr>
                        <a:lnSpc>
                          <a:spcPct val="115000"/>
                        </a:lnSpc>
                      </a:pPr>
                      <a:r>
                        <a:rPr lang="en-IN" sz="1200">
                          <a:solidFill>
                            <a:srgbClr val="000000"/>
                          </a:solidFill>
                          <a:latin typeface="Calibri"/>
                        </a:rPr>
                        <a:t>The relationship between a character in the plain text and the characters in the cipher text is one-to-one.</a:t>
                      </a:r>
                      <a:endParaRPr/>
                    </a:p>
                  </a:txBody>
                  <a:tcPr/>
                </a:tc>
                <a:tc>
                  <a:txBody>
                    <a:bodyPr/>
                    <a:lstStyle/>
                    <a:p>
                      <a:pPr>
                        <a:lnSpc>
                          <a:spcPct val="115000"/>
                        </a:lnSpc>
                      </a:pPr>
                      <a:r>
                        <a:rPr lang="en-IN" sz="1200">
                          <a:solidFill>
                            <a:srgbClr val="000000"/>
                          </a:solidFill>
                          <a:latin typeface="Calibri"/>
                        </a:rPr>
                        <a:t>The relationship between a character in the plain text and the characters in the cipher text is one-to-many.</a:t>
                      </a:r>
                      <a:endParaRPr/>
                    </a:p>
                  </a:txBody>
                  <a:tcPr/>
                </a:tc>
                <a:extLst>
                  <a:ext uri="{0D108BD9-81ED-4DB2-BD59-A6C34878D82A}">
                    <a16:rowId xmlns:a16="http://schemas.microsoft.com/office/drawing/2014/main" val="10002"/>
                  </a:ext>
                </a:extLst>
              </a:tr>
              <a:tr h="540000">
                <a:tc>
                  <a:txBody>
                    <a:bodyPr/>
                    <a:lstStyle/>
                    <a:p>
                      <a:pPr>
                        <a:lnSpc>
                          <a:spcPct val="115000"/>
                        </a:lnSpc>
                      </a:pPr>
                      <a:r>
                        <a:rPr lang="en-IN" sz="1200" b="1">
                          <a:solidFill>
                            <a:srgbClr val="FFFFFF"/>
                          </a:solidFill>
                          <a:latin typeface="Calibri"/>
                        </a:rPr>
                        <a:t>3</a:t>
                      </a:r>
                      <a:endParaRPr/>
                    </a:p>
                  </a:txBody>
                  <a:tcPr/>
                </a:tc>
                <a:tc>
                  <a:txBody>
                    <a:bodyPr/>
                    <a:lstStyle/>
                    <a:p>
                      <a:pPr>
                        <a:lnSpc>
                          <a:spcPct val="115000"/>
                        </a:lnSpc>
                      </a:pPr>
                      <a:r>
                        <a:rPr lang="en-IN" sz="1200">
                          <a:solidFill>
                            <a:srgbClr val="000000"/>
                          </a:solidFill>
                          <a:latin typeface="Calibri"/>
                        </a:rPr>
                        <a:t>Each alphabetic character of plain text is mapped onto a unique alphabetic character of a cipher text.</a:t>
                      </a:r>
                      <a:endParaRPr/>
                    </a:p>
                  </a:txBody>
                  <a:tcPr/>
                </a:tc>
                <a:tc>
                  <a:txBody>
                    <a:bodyPr/>
                    <a:lstStyle/>
                    <a:p>
                      <a:pPr>
                        <a:lnSpc>
                          <a:spcPct val="115000"/>
                        </a:lnSpc>
                      </a:pPr>
                      <a:r>
                        <a:rPr lang="en-IN" sz="1200">
                          <a:solidFill>
                            <a:srgbClr val="000000"/>
                          </a:solidFill>
                          <a:latin typeface="Calibri"/>
                        </a:rPr>
                        <a:t>Each alphabetic character of plain text can be mapped onto ‘m’ alphabetic characters of a cipher text.</a:t>
                      </a:r>
                      <a:endParaRPr/>
                    </a:p>
                  </a:txBody>
                  <a:tcPr/>
                </a:tc>
                <a:extLst>
                  <a:ext uri="{0D108BD9-81ED-4DB2-BD59-A6C34878D82A}">
                    <a16:rowId xmlns:a16="http://schemas.microsoft.com/office/drawing/2014/main" val="10003"/>
                  </a:ext>
                </a:extLst>
              </a:tr>
              <a:tr h="739800">
                <a:tc>
                  <a:txBody>
                    <a:bodyPr/>
                    <a:lstStyle/>
                    <a:p>
                      <a:pPr>
                        <a:lnSpc>
                          <a:spcPct val="115000"/>
                        </a:lnSpc>
                      </a:pPr>
                      <a:r>
                        <a:rPr lang="en-IN" sz="1200" b="1">
                          <a:solidFill>
                            <a:srgbClr val="FFFFFF"/>
                          </a:solidFill>
                          <a:latin typeface="Calibri"/>
                        </a:rPr>
                        <a:t>4</a:t>
                      </a:r>
                      <a:endParaRPr/>
                    </a:p>
                  </a:txBody>
                  <a:tcPr/>
                </a:tc>
                <a:tc>
                  <a:txBody>
                    <a:bodyPr/>
                    <a:lstStyle/>
                    <a:p>
                      <a:pPr>
                        <a:lnSpc>
                          <a:spcPct val="115000"/>
                        </a:lnSpc>
                      </a:pPr>
                      <a:r>
                        <a:rPr lang="en-IN" sz="1200">
                          <a:solidFill>
                            <a:srgbClr val="000000"/>
                          </a:solidFill>
                          <a:latin typeface="Calibri"/>
                        </a:rPr>
                        <a:t>A stream cipher is a monoalphabetic cipher if the value of key does not depend on the position of the plain text character in the plain text stream.</a:t>
                      </a:r>
                      <a:endParaRPr/>
                    </a:p>
                  </a:txBody>
                  <a:tcPr/>
                </a:tc>
                <a:tc>
                  <a:txBody>
                    <a:bodyPr/>
                    <a:lstStyle/>
                    <a:p>
                      <a:pPr>
                        <a:lnSpc>
                          <a:spcPct val="115000"/>
                        </a:lnSpc>
                      </a:pPr>
                      <a:r>
                        <a:rPr lang="en-IN" sz="1200">
                          <a:solidFill>
                            <a:srgbClr val="000000"/>
                          </a:solidFill>
                          <a:latin typeface="Calibri"/>
                        </a:rPr>
                        <a:t>A stream cipher is a polyalphabetic cipher if the value of key does depend on the position of the plain text character in the plain text stream.</a:t>
                      </a:r>
                      <a:endParaRPr/>
                    </a:p>
                  </a:txBody>
                  <a:tcPr/>
                </a:tc>
                <a:extLst>
                  <a:ext uri="{0D108BD9-81ED-4DB2-BD59-A6C34878D82A}">
                    <a16:rowId xmlns:a16="http://schemas.microsoft.com/office/drawing/2014/main" val="10004"/>
                  </a:ext>
                </a:extLst>
              </a:tr>
              <a:tr h="739800">
                <a:tc>
                  <a:txBody>
                    <a:bodyPr/>
                    <a:lstStyle/>
                    <a:p>
                      <a:pPr>
                        <a:lnSpc>
                          <a:spcPct val="115000"/>
                        </a:lnSpc>
                      </a:pPr>
                      <a:r>
                        <a:rPr lang="en-IN" sz="1200" b="1">
                          <a:solidFill>
                            <a:srgbClr val="FFFFFF"/>
                          </a:solidFill>
                          <a:latin typeface="Calibri"/>
                        </a:rPr>
                        <a:t>5</a:t>
                      </a:r>
                      <a:endParaRPr/>
                    </a:p>
                  </a:txBody>
                  <a:tcPr/>
                </a:tc>
                <a:tc>
                  <a:txBody>
                    <a:bodyPr/>
                    <a:lstStyle/>
                    <a:p>
                      <a:pPr>
                        <a:lnSpc>
                          <a:spcPct val="115000"/>
                        </a:lnSpc>
                      </a:pPr>
                      <a:r>
                        <a:rPr lang="en-IN" sz="1200">
                          <a:solidFill>
                            <a:srgbClr val="000000"/>
                          </a:solidFill>
                          <a:latin typeface="Calibri"/>
                        </a:rPr>
                        <a:t>It includes additive, multiplicative, affine and monoalphabetic substitution cipher.</a:t>
                      </a:r>
                      <a:endParaRPr/>
                    </a:p>
                  </a:txBody>
                  <a:tcPr/>
                </a:tc>
                <a:tc>
                  <a:txBody>
                    <a:bodyPr/>
                    <a:lstStyle/>
                    <a:p>
                      <a:r>
                        <a:rPr lang="en-IN" sz="1200">
                          <a:solidFill>
                            <a:srgbClr val="000000"/>
                          </a:solidFill>
                          <a:latin typeface="Calibri"/>
                        </a:rPr>
                        <a:t>It includes autokey, Playfair, Vigenere, Hill, one-time pad, rotor, and Enigma cipher. </a:t>
                      </a:r>
                      <a:endParaRPr/>
                    </a:p>
                    <a:p>
                      <a:pPr>
                        <a:lnSpc>
                          <a:spcPct val="115000"/>
                        </a:lnSpc>
                      </a:pPr>
                      <a:r>
                        <a:rPr lang="en-IN" sz="1200">
                          <a:solidFill>
                            <a:srgbClr val="000000"/>
                          </a:solidFill>
                          <a:latin typeface="Calibri"/>
                        </a:rPr>
                        <a:t> </a:t>
                      </a:r>
                      <a:endParaRPr/>
                    </a:p>
                  </a:txBody>
                  <a:tcPr/>
                </a:tc>
                <a:extLst>
                  <a:ext uri="{0D108BD9-81ED-4DB2-BD59-A6C34878D82A}">
                    <a16:rowId xmlns:a16="http://schemas.microsoft.com/office/drawing/2014/main" val="10005"/>
                  </a:ext>
                </a:extLst>
              </a:tr>
              <a:tr h="339840">
                <a:tc>
                  <a:txBody>
                    <a:bodyPr/>
                    <a:lstStyle/>
                    <a:p>
                      <a:pPr>
                        <a:lnSpc>
                          <a:spcPct val="115000"/>
                        </a:lnSpc>
                      </a:pPr>
                      <a:r>
                        <a:rPr lang="en-IN" sz="1200" b="1">
                          <a:solidFill>
                            <a:srgbClr val="FFFFFF"/>
                          </a:solidFill>
                          <a:latin typeface="Calibri"/>
                        </a:rPr>
                        <a:t>6</a:t>
                      </a:r>
                      <a:endParaRPr/>
                    </a:p>
                  </a:txBody>
                  <a:tcPr/>
                </a:tc>
                <a:tc>
                  <a:txBody>
                    <a:bodyPr/>
                    <a:lstStyle/>
                    <a:p>
                      <a:pPr>
                        <a:lnSpc>
                          <a:spcPct val="115000"/>
                        </a:lnSpc>
                      </a:pPr>
                      <a:r>
                        <a:rPr lang="en-IN" sz="1200">
                          <a:solidFill>
                            <a:srgbClr val="000000"/>
                          </a:solidFill>
                          <a:latin typeface="Calibri"/>
                        </a:rPr>
                        <a:t>It is a simple substitution cipher.</a:t>
                      </a:r>
                      <a:endParaRPr/>
                    </a:p>
                  </a:txBody>
                  <a:tcPr/>
                </a:tc>
                <a:tc>
                  <a:txBody>
                    <a:bodyPr/>
                    <a:lstStyle/>
                    <a:p>
                      <a:pPr>
                        <a:lnSpc>
                          <a:spcPct val="115000"/>
                        </a:lnSpc>
                      </a:pPr>
                      <a:r>
                        <a:rPr lang="en-IN" sz="1200">
                          <a:solidFill>
                            <a:srgbClr val="000000"/>
                          </a:solidFill>
                          <a:latin typeface="Calibri"/>
                        </a:rPr>
                        <a:t>It is multiple substitutions cipher.</a:t>
                      </a:r>
                      <a:endParaRPr/>
                    </a:p>
                  </a:txBody>
                  <a:tcPr/>
                </a:tc>
                <a:extLst>
                  <a:ext uri="{0D108BD9-81ED-4DB2-BD59-A6C34878D82A}">
                    <a16:rowId xmlns:a16="http://schemas.microsoft.com/office/drawing/2014/main" val="10006"/>
                  </a:ext>
                </a:extLst>
              </a:tr>
              <a:tr h="739800">
                <a:tc>
                  <a:txBody>
                    <a:bodyPr/>
                    <a:lstStyle/>
                    <a:p>
                      <a:pPr>
                        <a:lnSpc>
                          <a:spcPct val="115000"/>
                        </a:lnSpc>
                      </a:pPr>
                      <a:r>
                        <a:rPr lang="en-IN" sz="1200" b="1">
                          <a:solidFill>
                            <a:srgbClr val="FFFFFF"/>
                          </a:solidFill>
                          <a:latin typeface="Calibri"/>
                        </a:rPr>
                        <a:t>7</a:t>
                      </a:r>
                      <a:endParaRPr/>
                    </a:p>
                  </a:txBody>
                  <a:tcPr/>
                </a:tc>
                <a:tc>
                  <a:txBody>
                    <a:bodyPr/>
                    <a:lstStyle/>
                    <a:p>
                      <a:pPr>
                        <a:lnSpc>
                          <a:spcPct val="115000"/>
                        </a:lnSpc>
                      </a:pPr>
                      <a:r>
                        <a:rPr lang="en-IN" sz="1200">
                          <a:solidFill>
                            <a:srgbClr val="000000"/>
                          </a:solidFill>
                          <a:latin typeface="Calibri"/>
                        </a:rPr>
                        <a:t>Monoalphabetic Cipher is described as a substitution cipher in which  the same fixed mappings from plain text to cipher letters across the entire text are used.</a:t>
                      </a:r>
                      <a:endParaRPr/>
                    </a:p>
                  </a:txBody>
                  <a:tcPr/>
                </a:tc>
                <a:tc>
                  <a:txBody>
                    <a:bodyPr/>
                    <a:lstStyle/>
                    <a:p>
                      <a:pPr>
                        <a:lnSpc>
                          <a:spcPct val="115000"/>
                        </a:lnSpc>
                      </a:pPr>
                      <a:r>
                        <a:rPr lang="en-IN" sz="1200">
                          <a:solidFill>
                            <a:srgbClr val="000000"/>
                          </a:solidFill>
                          <a:latin typeface="Calibri"/>
                        </a:rPr>
                        <a:t>Polyalphabetic Cipher is described as substitution cipher in which plain text letters in different positions are enciphered using different cryptoalphabets.</a:t>
                      </a:r>
                      <a:endParaRPr/>
                    </a:p>
                  </a:txBody>
                  <a:tcPr/>
                </a:tc>
                <a:extLst>
                  <a:ext uri="{0D108BD9-81ED-4DB2-BD59-A6C34878D82A}">
                    <a16:rowId xmlns:a16="http://schemas.microsoft.com/office/drawing/2014/main" val="10007"/>
                  </a:ext>
                </a:extLst>
              </a:tr>
              <a:tr h="537840">
                <a:tc>
                  <a:txBody>
                    <a:bodyPr/>
                    <a:lstStyle/>
                    <a:p>
                      <a:pPr>
                        <a:lnSpc>
                          <a:spcPct val="115000"/>
                        </a:lnSpc>
                      </a:pPr>
                      <a:r>
                        <a:rPr lang="en-IN" sz="1200" b="1">
                          <a:solidFill>
                            <a:srgbClr val="FFFFFF"/>
                          </a:solidFill>
                          <a:latin typeface="Calibri"/>
                        </a:rPr>
                        <a:t>8</a:t>
                      </a:r>
                      <a:endParaRPr/>
                    </a:p>
                  </a:txBody>
                  <a:tcPr/>
                </a:tc>
                <a:tc>
                  <a:txBody>
                    <a:bodyPr/>
                    <a:lstStyle/>
                    <a:p>
                      <a:pPr>
                        <a:lnSpc>
                          <a:spcPct val="115000"/>
                        </a:lnSpc>
                      </a:pPr>
                      <a:r>
                        <a:rPr lang="en-IN" sz="1200">
                          <a:solidFill>
                            <a:srgbClr val="000000"/>
                          </a:solidFill>
                          <a:latin typeface="Calibri"/>
                        </a:rPr>
                        <a:t>Monoalphabetic ciphers are not that strong as compared to polyalphabetic cipher.</a:t>
                      </a:r>
                      <a:endParaRPr/>
                    </a:p>
                  </a:txBody>
                  <a:tcPr/>
                </a:tc>
                <a:tc>
                  <a:txBody>
                    <a:bodyPr/>
                    <a:lstStyle/>
                    <a:p>
                      <a:pPr>
                        <a:lnSpc>
                          <a:spcPct val="115000"/>
                        </a:lnSpc>
                      </a:pPr>
                      <a:r>
                        <a:rPr lang="en-IN" sz="1200">
                          <a:solidFill>
                            <a:srgbClr val="000000"/>
                          </a:solidFill>
                          <a:latin typeface="Calibri"/>
                        </a:rPr>
                        <a:t>Polyalphabetic ciphers are much stronger.</a:t>
                      </a:r>
                      <a:endParaRPr/>
                    </a:p>
                  </a:txBody>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CustomShape 1"/>
          <p:cNvSpPr/>
          <p:nvPr/>
        </p:nvSpPr>
        <p:spPr>
          <a:xfrm>
            <a:off x="473040" y="254880"/>
            <a:ext cx="10514520" cy="579600"/>
          </a:xfrm>
          <a:prstGeom prst="rect">
            <a:avLst/>
          </a:prstGeom>
          <a:noFill/>
          <a:ln>
            <a:noFill/>
          </a:ln>
        </p:spPr>
        <p:txBody>
          <a:bodyPr lIns="90000" tIns="45000" rIns="90000" bIns="45000" anchor="ctr"/>
          <a:lstStyle/>
          <a:p>
            <a:pPr>
              <a:lnSpc>
                <a:spcPct val="90000"/>
              </a:lnSpc>
            </a:pPr>
            <a:r>
              <a:rPr lang="en-IN" sz="2400" b="1" u="sng">
                <a:solidFill>
                  <a:srgbClr val="000000"/>
                </a:solidFill>
                <a:latin typeface="Calibri Light"/>
              </a:rPr>
              <a:t>One time pad/ vernam cipher</a:t>
            </a:r>
            <a:endParaRPr/>
          </a:p>
        </p:txBody>
      </p:sp>
      <p:sp>
        <p:nvSpPr>
          <p:cNvPr id="265" name="CustomShape 2"/>
          <p:cNvSpPr/>
          <p:nvPr/>
        </p:nvSpPr>
        <p:spPr>
          <a:xfrm>
            <a:off x="290520" y="835560"/>
            <a:ext cx="11564280" cy="5800680"/>
          </a:xfrm>
          <a:prstGeom prst="rect">
            <a:avLst/>
          </a:prstGeom>
          <a:noFill/>
          <a:ln>
            <a:noFill/>
          </a:ln>
        </p:spPr>
        <p:txBody>
          <a:bodyPr lIns="90000" tIns="45000" rIns="90000" bIns="45000"/>
          <a:lstStyle/>
          <a:p>
            <a:pPr>
              <a:lnSpc>
                <a:spcPct val="170000"/>
              </a:lnSpc>
              <a:buFont typeface="Arial"/>
              <a:buChar char="•"/>
            </a:pPr>
            <a:r>
              <a:rPr lang="en-IN" b="1">
                <a:solidFill>
                  <a:srgbClr val="000000"/>
                </a:solidFill>
                <a:latin typeface="Calibri"/>
              </a:rPr>
              <a:t>Vernam Cipher</a:t>
            </a:r>
            <a:r>
              <a:rPr lang="en-IN">
                <a:solidFill>
                  <a:srgbClr val="000000"/>
                </a:solidFill>
                <a:latin typeface="Calibri"/>
              </a:rPr>
              <a:t> is a method of encrypting alphabetic text. It is one of the techniques for converting a plain text into a cipher text. In this mechanism we assign a number to each character of the Plain-Text, like (a = 0, b = 1, c = 2, … z = 25). </a:t>
            </a:r>
            <a:endParaRPr/>
          </a:p>
          <a:p>
            <a:pPr>
              <a:lnSpc>
                <a:spcPct val="170000"/>
              </a:lnSpc>
              <a:buFont typeface="Arial"/>
              <a:buChar char="•"/>
            </a:pPr>
            <a:r>
              <a:rPr lang="en-IN" b="1">
                <a:solidFill>
                  <a:srgbClr val="000000"/>
                </a:solidFill>
                <a:latin typeface="Calibri"/>
              </a:rPr>
              <a:t>Method to take key:</a:t>
            </a:r>
            <a:r>
              <a:rPr lang="en-IN">
                <a:solidFill>
                  <a:srgbClr val="000000"/>
                </a:solidFill>
                <a:latin typeface="Calibri"/>
              </a:rPr>
              <a:t> </a:t>
            </a:r>
            <a:endParaRPr/>
          </a:p>
          <a:p>
            <a:pPr>
              <a:lnSpc>
                <a:spcPct val="170000"/>
              </a:lnSpc>
              <a:buFont typeface="Arial"/>
              <a:buChar char="•"/>
            </a:pPr>
            <a:r>
              <a:rPr lang="en-IN">
                <a:solidFill>
                  <a:srgbClr val="000000"/>
                </a:solidFill>
                <a:latin typeface="Calibri"/>
              </a:rPr>
              <a:t>In Vernam cipher algorithm, we take a key to encrypt the plain text which length should be equal to the length of the plain text. </a:t>
            </a:r>
            <a:endParaRPr/>
          </a:p>
          <a:p>
            <a:pPr>
              <a:lnSpc>
                <a:spcPct val="170000"/>
              </a:lnSpc>
              <a:buFont typeface="Arial"/>
              <a:buChar char="•"/>
            </a:pPr>
            <a:r>
              <a:rPr lang="en-IN" b="1">
                <a:solidFill>
                  <a:srgbClr val="000000"/>
                </a:solidFill>
                <a:latin typeface="Calibri"/>
              </a:rPr>
              <a:t>Encryption Algorithm:</a:t>
            </a:r>
            <a:r>
              <a:rPr lang="en-IN">
                <a:solidFill>
                  <a:srgbClr val="000000"/>
                </a:solidFill>
                <a:latin typeface="Calibri"/>
              </a:rPr>
              <a:t>  </a:t>
            </a:r>
            <a:endParaRPr/>
          </a:p>
          <a:p>
            <a:pPr>
              <a:lnSpc>
                <a:spcPct val="170000"/>
              </a:lnSpc>
              <a:buFont typeface="Arial"/>
              <a:buChar char="•"/>
            </a:pPr>
            <a:r>
              <a:rPr lang="en-IN">
                <a:solidFill>
                  <a:srgbClr val="000000"/>
                </a:solidFill>
                <a:latin typeface="Calibri"/>
              </a:rPr>
              <a:t>Assign a number to each character of the plain-text and the key according to alphabetical order. </a:t>
            </a:r>
            <a:endParaRPr/>
          </a:p>
          <a:p>
            <a:pPr>
              <a:lnSpc>
                <a:spcPct val="170000"/>
              </a:lnSpc>
              <a:buFont typeface="Arial"/>
              <a:buChar char="•"/>
            </a:pPr>
            <a:r>
              <a:rPr lang="en-IN">
                <a:solidFill>
                  <a:srgbClr val="000000"/>
                </a:solidFill>
                <a:latin typeface="Calibri"/>
              </a:rPr>
              <a:t>Add both the number (Corresponding plain-text character number and Key character number)</a:t>
            </a:r>
            <a:endParaRPr/>
          </a:p>
          <a:p>
            <a:pPr>
              <a:lnSpc>
                <a:spcPct val="170000"/>
              </a:lnSpc>
              <a:buFont typeface="Arial"/>
              <a:buChar char="•"/>
            </a:pPr>
            <a:r>
              <a:rPr lang="en-IN">
                <a:solidFill>
                  <a:srgbClr val="000000"/>
                </a:solidFill>
                <a:latin typeface="Calibri"/>
              </a:rPr>
              <a:t>Subtract the number from 26 if the added number is greater than 26, if it isn’t then leave it. .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Picture 2"/>
          <p:cNvPicPr/>
          <p:nvPr/>
        </p:nvPicPr>
        <p:blipFill>
          <a:blip r:embed="rId2"/>
          <a:stretch>
            <a:fillRect/>
          </a:stretch>
        </p:blipFill>
        <p:spPr>
          <a:xfrm>
            <a:off x="2670120" y="790200"/>
            <a:ext cx="6931440" cy="5197680"/>
          </a:xfrm>
          <a:prstGeom prst="rect">
            <a:avLst/>
          </a:prstGeom>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p:cNvSpPr/>
          <p:nvPr/>
        </p:nvSpPr>
        <p:spPr>
          <a:xfrm>
            <a:off x="236520" y="380160"/>
            <a:ext cx="11996640" cy="3747600"/>
          </a:xfrm>
          <a:prstGeom prst="rect">
            <a:avLst/>
          </a:prstGeom>
          <a:solidFill>
            <a:srgbClr val="FFFFFF"/>
          </a:solidFill>
          <a:ln>
            <a:noFill/>
          </a:ln>
        </p:spPr>
        <p:txBody>
          <a:bodyPr lIns="0" tIns="0" rIns="0" bIns="0" anchor="ctr"/>
          <a:lstStyle/>
          <a:p>
            <a:r>
              <a:rPr lang="en-IN" sz="2400" b="1">
                <a:solidFill>
                  <a:srgbClr val="273239"/>
                </a:solidFill>
                <a:latin typeface="urw-din"/>
              </a:rPr>
              <a:t>Example:</a:t>
            </a:r>
            <a:r>
              <a:rPr lang="en-IN" sz="2400">
                <a:solidFill>
                  <a:srgbClr val="273239"/>
                </a:solidFill>
                <a:latin typeface="urw-din"/>
              </a:rPr>
              <a:t> </a:t>
            </a:r>
            <a:endParaRPr/>
          </a:p>
          <a:p>
            <a:pPr>
              <a:lnSpc>
                <a:spcPct val="150000"/>
              </a:lnSpc>
            </a:pPr>
            <a:r>
              <a:rPr lang="en-IN" sz="2400">
                <a:solidFill>
                  <a:srgbClr val="273239"/>
                </a:solidFill>
                <a:latin typeface="urw-din"/>
              </a:rPr>
              <a:t> </a:t>
            </a:r>
            <a:endParaRPr/>
          </a:p>
          <a:p>
            <a:pPr>
              <a:lnSpc>
                <a:spcPct val="150000"/>
              </a:lnSpc>
            </a:pPr>
            <a:r>
              <a:rPr lang="en-IN" sz="2400" b="1">
                <a:solidFill>
                  <a:srgbClr val="273239"/>
                </a:solidFill>
                <a:latin typeface="Consolas"/>
              </a:rPr>
              <a:t>Plain-Text:</a:t>
            </a:r>
            <a:r>
              <a:rPr lang="en-IN" sz="2400">
                <a:solidFill>
                  <a:srgbClr val="273239"/>
                </a:solidFill>
                <a:latin typeface="Consolas"/>
              </a:rPr>
              <a:t> 	RAMSWARUPK </a:t>
            </a:r>
            <a:endParaRPr/>
          </a:p>
          <a:p>
            <a:pPr>
              <a:lnSpc>
                <a:spcPct val="150000"/>
              </a:lnSpc>
            </a:pPr>
            <a:r>
              <a:rPr lang="en-IN" sz="2400" b="1">
                <a:solidFill>
                  <a:srgbClr val="273239"/>
                </a:solidFill>
                <a:latin typeface="Consolas"/>
              </a:rPr>
              <a:t>Key:</a:t>
            </a:r>
            <a:r>
              <a:rPr lang="en-IN" sz="2400">
                <a:solidFill>
                  <a:srgbClr val="273239"/>
                </a:solidFill>
                <a:latin typeface="Consolas"/>
              </a:rPr>
              <a:t> 			RANCHOBABA </a:t>
            </a:r>
            <a:endParaRPr/>
          </a:p>
          <a:p>
            <a:pPr>
              <a:lnSpc>
                <a:spcPct val="150000"/>
              </a:lnSpc>
            </a:pPr>
            <a:r>
              <a:rPr lang="en-IN" sz="2400">
                <a:solidFill>
                  <a:srgbClr val="273239"/>
                </a:solidFill>
                <a:latin typeface="urw-din"/>
              </a:rPr>
              <a:t>Now according to encryption algorithm we assign a number to each character of our plain-text and key.</a:t>
            </a:r>
            <a:r>
              <a:rPr lang="en-IN" sz="1200">
                <a:solidFill>
                  <a:srgbClr val="273239"/>
                </a:solidFill>
                <a:latin typeface="urw-din"/>
              </a:rPr>
              <a:t> </a:t>
            </a:r>
            <a:endParaRPr/>
          </a:p>
          <a:p>
            <a:pPr>
              <a:lnSpc>
                <a:spcPct val="150000"/>
              </a:lnSpc>
            </a:pPr>
            <a:endParaRPr/>
          </a:p>
          <a:p>
            <a:pPr>
              <a:lnSpc>
                <a:spcPct val="150000"/>
              </a:lnSpc>
            </a:pPr>
            <a:endParaRPr/>
          </a:p>
          <a:p>
            <a:pPr>
              <a:lnSpc>
                <a:spcPct val="100000"/>
              </a:lnSpc>
            </a:pPr>
            <a:r>
              <a:rPr lang="en-IN" sz="1200">
                <a:solidFill>
                  <a:srgbClr val="273239"/>
                </a:solidFill>
                <a:latin typeface="urw-din"/>
              </a:rPr>
              <a:t> </a:t>
            </a:r>
            <a:endParaRPr/>
          </a:p>
        </p:txBody>
      </p:sp>
      <p:sp>
        <p:nvSpPr>
          <p:cNvPr id="267" name="CustomShape 2"/>
          <p:cNvSpPr/>
          <p:nvPr/>
        </p:nvSpPr>
        <p:spPr>
          <a:xfrm>
            <a:off x="410040" y="3460680"/>
            <a:ext cx="10609200" cy="3016080"/>
          </a:xfrm>
          <a:prstGeom prst="rect">
            <a:avLst/>
          </a:prstGeom>
          <a:noFill/>
          <a:ln>
            <a:noFill/>
          </a:ln>
        </p:spPr>
        <p:txBody>
          <a:bodyPr lIns="0" tIns="0" rIns="0" bIns="0" anchor="ctr"/>
          <a:lstStyle/>
          <a:p>
            <a:pPr>
              <a:lnSpc>
                <a:spcPct val="100000"/>
              </a:lnSpc>
            </a:pPr>
            <a:r>
              <a:rPr lang="en-IN" sz="2400" b="1">
                <a:solidFill>
                  <a:srgbClr val="273239"/>
                </a:solidFill>
                <a:latin typeface="Consolas"/>
              </a:rPr>
              <a:t>PT:</a:t>
            </a:r>
            <a:r>
              <a:rPr lang="en-IN" sz="2400">
                <a:solidFill>
                  <a:srgbClr val="273239"/>
                </a:solidFill>
                <a:latin typeface="Consolas"/>
              </a:rPr>
              <a:t>   R   A   M   S   W   A  R   U   P   K</a:t>
            </a:r>
            <a:endParaRPr/>
          </a:p>
          <a:p>
            <a:pPr>
              <a:lnSpc>
                <a:spcPct val="100000"/>
              </a:lnSpc>
            </a:pPr>
            <a:r>
              <a:rPr lang="en-IN" sz="2400" b="1">
                <a:solidFill>
                  <a:srgbClr val="273239"/>
                </a:solidFill>
                <a:latin typeface="Consolas"/>
              </a:rPr>
              <a:t>NO:</a:t>
            </a:r>
            <a:r>
              <a:rPr lang="en-IN" sz="2400">
                <a:solidFill>
                  <a:srgbClr val="273239"/>
                </a:solidFill>
                <a:latin typeface="Consolas"/>
              </a:rPr>
              <a:t>  17   0   12  18  22  0  17  20  15  10</a:t>
            </a:r>
            <a:endParaRPr/>
          </a:p>
          <a:p>
            <a:pPr>
              <a:lnSpc>
                <a:spcPct val="100000"/>
              </a:lnSpc>
            </a:pPr>
            <a:r>
              <a:rPr lang="en-IN" sz="2400" b="1">
                <a:solidFill>
                  <a:srgbClr val="273239"/>
                </a:solidFill>
                <a:latin typeface="Consolas"/>
              </a:rPr>
              <a:t>+</a:t>
            </a:r>
            <a:endParaRPr/>
          </a:p>
          <a:p>
            <a:pPr>
              <a:lnSpc>
                <a:spcPct val="100000"/>
              </a:lnSpc>
            </a:pPr>
            <a:endParaRPr/>
          </a:p>
          <a:p>
            <a:pPr>
              <a:lnSpc>
                <a:spcPct val="100000"/>
              </a:lnSpc>
            </a:pPr>
            <a:r>
              <a:rPr lang="en-IN" sz="2400" b="1">
                <a:solidFill>
                  <a:srgbClr val="273239"/>
                </a:solidFill>
                <a:latin typeface="Consolas"/>
              </a:rPr>
              <a:t>KEY:</a:t>
            </a:r>
            <a:r>
              <a:rPr lang="en-IN" sz="2400">
                <a:solidFill>
                  <a:srgbClr val="273239"/>
                </a:solidFill>
                <a:latin typeface="Consolas"/>
              </a:rPr>
              <a:t> R   A   N    C   H   O   B   A   B   A </a:t>
            </a:r>
            <a:endParaRPr/>
          </a:p>
          <a:p>
            <a:pPr>
              <a:lnSpc>
                <a:spcPct val="100000"/>
              </a:lnSpc>
            </a:pPr>
            <a:r>
              <a:rPr lang="en-IN" sz="2400" b="1">
                <a:solidFill>
                  <a:srgbClr val="273239"/>
                </a:solidFill>
                <a:latin typeface="Consolas"/>
              </a:rPr>
              <a:t>NO:</a:t>
            </a:r>
            <a:r>
              <a:rPr lang="en-IN" sz="2400">
                <a:solidFill>
                  <a:srgbClr val="273239"/>
                </a:solidFill>
                <a:latin typeface="Consolas"/>
              </a:rPr>
              <a:t>  17  0   13   2   7   14  1   0   1   0</a:t>
            </a:r>
            <a:r>
              <a:rPr lang="en-IN" sz="1200">
                <a:solidFill>
                  <a:srgbClr val="273239"/>
                </a:solidFill>
                <a:latin typeface="Consolas"/>
              </a:rPr>
              <a:t> </a:t>
            </a:r>
            <a:endParaRPr/>
          </a:p>
          <a:p>
            <a:pPr>
              <a:lnSpc>
                <a:spcPct val="100000"/>
              </a:lnSpc>
            </a:pPr>
            <a:r>
              <a:rPr lang="en-IN" sz="1200">
                <a:solidFill>
                  <a:srgbClr val="273239"/>
                </a:solidFill>
                <a:latin typeface="Consolas"/>
              </a:rPr>
              <a:t>  =    </a:t>
            </a:r>
            <a:r>
              <a:rPr lang="en-IN" sz="1200">
                <a:solidFill>
                  <a:srgbClr val="FF0000"/>
                </a:solidFill>
                <a:latin typeface="Consolas"/>
              </a:rPr>
              <a:t>34</a:t>
            </a:r>
            <a:r>
              <a:rPr lang="en-IN" sz="1200">
                <a:solidFill>
                  <a:srgbClr val="273239"/>
                </a:solidFill>
                <a:latin typeface="Consolas"/>
              </a:rPr>
              <a:t>   0     25    20  </a:t>
            </a:r>
            <a:r>
              <a:rPr lang="en-IN" sz="1200">
                <a:solidFill>
                  <a:srgbClr val="CC0000"/>
                </a:solidFill>
                <a:latin typeface="Consolas"/>
              </a:rPr>
              <a:t> 29</a:t>
            </a:r>
            <a:r>
              <a:rPr lang="en-IN" sz="1200">
                <a:solidFill>
                  <a:srgbClr val="273239"/>
                </a:solidFill>
                <a:latin typeface="Consolas"/>
              </a:rPr>
              <a:t>    14   18   20     16  10</a:t>
            </a:r>
            <a:endParaRPr/>
          </a:p>
          <a:p>
            <a:pPr>
              <a:lnSpc>
                <a:spcPct val="100000"/>
              </a:lnSpc>
            </a:pPr>
            <a:r>
              <a:rPr lang="en-IN" sz="1200">
                <a:solidFill>
                  <a:srgbClr val="273239"/>
                </a:solidFill>
                <a:latin typeface="Consolas"/>
              </a:rPr>
              <a:t>  =    8    0     25    20   3     14   18   20     16  10</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ustomShape 1"/>
          <p:cNvSpPr/>
          <p:nvPr/>
        </p:nvSpPr>
        <p:spPr>
          <a:xfrm>
            <a:off x="346680" y="356040"/>
            <a:ext cx="11428920" cy="2011680"/>
          </a:xfrm>
          <a:prstGeom prst="rect">
            <a:avLst/>
          </a:prstGeom>
          <a:noFill/>
          <a:ln>
            <a:noFill/>
          </a:ln>
        </p:spPr>
        <p:txBody>
          <a:bodyPr lIns="0" tIns="0" rIns="0" bIns="0" anchor="ctr"/>
          <a:lstStyle/>
          <a:p>
            <a:r>
              <a:rPr lang="en-IN" sz="2400">
                <a:solidFill>
                  <a:srgbClr val="273239"/>
                </a:solidFill>
                <a:latin typeface="urw-din"/>
              </a:rPr>
              <a:t>Now add the number of Plain-Text and Key and after doing the addition and subtraction operation (if required), we will get the corresponding Cipher-Text character number. </a:t>
            </a:r>
            <a:endParaRPr/>
          </a:p>
          <a:p>
            <a:pPr>
              <a:lnSpc>
                <a:spcPct val="150000"/>
              </a:lnSpc>
            </a:pPr>
            <a:r>
              <a:rPr lang="en-IN" sz="2400">
                <a:solidFill>
                  <a:srgbClr val="273239"/>
                </a:solidFill>
                <a:latin typeface="urw-din"/>
              </a:rPr>
              <a:t> </a:t>
            </a:r>
            <a:r>
              <a:rPr lang="en-IN" sz="2400" b="1">
                <a:solidFill>
                  <a:srgbClr val="273239"/>
                </a:solidFill>
                <a:latin typeface="Consolas"/>
              </a:rPr>
              <a:t>CT-NO:</a:t>
            </a:r>
            <a:r>
              <a:rPr lang="en-IN" sz="2400">
                <a:solidFill>
                  <a:srgbClr val="273239"/>
                </a:solidFill>
                <a:latin typeface="Consolas"/>
              </a:rPr>
              <a:t> 34 0 25 20 29 14 18 20 16 10 </a:t>
            </a:r>
            <a:endParaRPr/>
          </a:p>
        </p:txBody>
      </p:sp>
      <p:sp>
        <p:nvSpPr>
          <p:cNvPr id="269" name="CustomShape 2"/>
          <p:cNvSpPr/>
          <p:nvPr/>
        </p:nvSpPr>
        <p:spPr>
          <a:xfrm>
            <a:off x="346680" y="2655360"/>
            <a:ext cx="11428920" cy="2468880"/>
          </a:xfrm>
          <a:prstGeom prst="rect">
            <a:avLst/>
          </a:prstGeom>
          <a:noFill/>
          <a:ln>
            <a:noFill/>
          </a:ln>
        </p:spPr>
        <p:txBody>
          <a:bodyPr lIns="0" tIns="0" rIns="0" bIns="0" anchor="ctr"/>
          <a:lstStyle/>
          <a:p>
            <a:pPr algn="just">
              <a:lnSpc>
                <a:spcPct val="150000"/>
              </a:lnSpc>
            </a:pPr>
            <a:r>
              <a:rPr lang="en-IN" sz="2400">
                <a:solidFill>
                  <a:srgbClr val="273239"/>
                </a:solidFill>
                <a:latin typeface="urw-din"/>
              </a:rPr>
              <a:t>In this case, there are two numbers which are greater than the 26 so we have to subtract 26 from them and after applying the subtraction operation the new Cipher text character numbers are as follow: </a:t>
            </a:r>
            <a:endParaRPr/>
          </a:p>
          <a:p>
            <a:pPr>
              <a:lnSpc>
                <a:spcPct val="100000"/>
              </a:lnSpc>
            </a:pPr>
            <a:r>
              <a:rPr lang="en-IN" sz="2400">
                <a:solidFill>
                  <a:srgbClr val="273239"/>
                </a:solidFill>
                <a:latin typeface="urw-din"/>
              </a:rPr>
              <a:t> </a:t>
            </a:r>
            <a:endParaRPr/>
          </a:p>
          <a:p>
            <a:pPr>
              <a:lnSpc>
                <a:spcPct val="100000"/>
              </a:lnSpc>
            </a:pPr>
            <a:r>
              <a:rPr lang="en-IN" sz="2400" b="1">
                <a:solidFill>
                  <a:srgbClr val="273239"/>
                </a:solidFill>
                <a:latin typeface="Consolas"/>
              </a:rPr>
              <a:t>CT-NO:</a:t>
            </a:r>
            <a:r>
              <a:rPr lang="en-IN" sz="2400">
                <a:solidFill>
                  <a:srgbClr val="273239"/>
                </a:solidFill>
                <a:latin typeface="Consolas"/>
              </a:rPr>
              <a:t> 8 0 25 20 3 14 18 20 16 10 </a:t>
            </a:r>
            <a:endParaRPr/>
          </a:p>
          <a:p>
            <a:pPr>
              <a:lnSpc>
                <a:spcPct val="100000"/>
              </a:lnSpc>
            </a:pPr>
            <a:endParaRPr/>
          </a:p>
        </p:txBody>
      </p:sp>
      <p:sp>
        <p:nvSpPr>
          <p:cNvPr id="270" name="CustomShape 3"/>
          <p:cNvSpPr/>
          <p:nvPr/>
        </p:nvSpPr>
        <p:spPr>
          <a:xfrm>
            <a:off x="346680" y="5406840"/>
            <a:ext cx="12348720" cy="1371600"/>
          </a:xfrm>
          <a:prstGeom prst="rect">
            <a:avLst/>
          </a:prstGeom>
          <a:noFill/>
          <a:ln>
            <a:noFill/>
          </a:ln>
        </p:spPr>
        <p:txBody>
          <a:bodyPr lIns="0" tIns="0" rIns="0" bIns="0" anchor="ctr"/>
          <a:lstStyle/>
          <a:p>
            <a:pPr>
              <a:lnSpc>
                <a:spcPct val="100000"/>
              </a:lnSpc>
            </a:pPr>
            <a:r>
              <a:rPr lang="en-IN" sz="2400">
                <a:solidFill>
                  <a:srgbClr val="273239"/>
                </a:solidFill>
                <a:latin typeface="urw-din"/>
              </a:rPr>
              <a:t>New Cipher-Text is after getting the corresponding character from the number. </a:t>
            </a:r>
            <a:endParaRPr/>
          </a:p>
          <a:p>
            <a:pPr>
              <a:lnSpc>
                <a:spcPct val="100000"/>
              </a:lnSpc>
            </a:pPr>
            <a:r>
              <a:rPr lang="en-IN" sz="2400">
                <a:solidFill>
                  <a:srgbClr val="273239"/>
                </a:solidFill>
                <a:latin typeface="urw-din"/>
              </a:rPr>
              <a:t> </a:t>
            </a:r>
            <a:endParaRPr/>
          </a:p>
          <a:p>
            <a:pPr>
              <a:lnSpc>
                <a:spcPct val="100000"/>
              </a:lnSpc>
            </a:pPr>
            <a:r>
              <a:rPr lang="en-IN" sz="2400" b="1">
                <a:solidFill>
                  <a:srgbClr val="273239"/>
                </a:solidFill>
                <a:latin typeface="Consolas"/>
              </a:rPr>
              <a:t>CIPHER-TEXT:</a:t>
            </a:r>
            <a:r>
              <a:rPr lang="en-IN" sz="2400">
                <a:solidFill>
                  <a:srgbClr val="273239"/>
                </a:solidFill>
                <a:latin typeface="Consolas"/>
              </a:rPr>
              <a:t> I A Z U D O S U Q K </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838080" y="365040"/>
            <a:ext cx="10514520" cy="1324440"/>
          </a:xfrm>
          <a:prstGeom prst="rect">
            <a:avLst/>
          </a:prstGeom>
          <a:noFill/>
          <a:ln>
            <a:noFill/>
          </a:ln>
        </p:spPr>
        <p:txBody>
          <a:bodyPr lIns="90000" tIns="45000" rIns="90000" bIns="45000" anchor="ctr"/>
          <a:lstStyle/>
          <a:p>
            <a:pPr>
              <a:lnSpc>
                <a:spcPct val="90000"/>
              </a:lnSpc>
            </a:pPr>
            <a:r>
              <a:rPr lang="en-IN" sz="2800" b="1">
                <a:solidFill>
                  <a:srgbClr val="000000"/>
                </a:solidFill>
                <a:latin typeface="Calibri Light"/>
              </a:rPr>
              <a:t>Transposition Techniques</a:t>
            </a:r>
            <a:endParaRPr/>
          </a:p>
        </p:txBody>
      </p:sp>
      <p:sp>
        <p:nvSpPr>
          <p:cNvPr id="272" name="CustomShape 2"/>
          <p:cNvSpPr/>
          <p:nvPr/>
        </p:nvSpPr>
        <p:spPr>
          <a:xfrm>
            <a:off x="838080" y="1825560"/>
            <a:ext cx="10514520" cy="4350240"/>
          </a:xfrm>
          <a:prstGeom prst="rect">
            <a:avLst/>
          </a:prstGeom>
          <a:noFill/>
          <a:ln>
            <a:noFill/>
          </a:ln>
        </p:spPr>
        <p:txBody>
          <a:bodyPr lIns="90000" tIns="45000" rIns="90000" bIns="45000"/>
          <a:lstStyle/>
          <a:p>
            <a:pPr>
              <a:lnSpc>
                <a:spcPct val="90000"/>
              </a:lnSpc>
              <a:buFont typeface="Arial"/>
              <a:buChar char="•"/>
            </a:pPr>
            <a:r>
              <a:rPr lang="en-IN" sz="2800" b="1">
                <a:solidFill>
                  <a:srgbClr val="000000"/>
                </a:solidFill>
                <a:latin typeface="Calibri"/>
              </a:rPr>
              <a:t>Transposition Techniques</a:t>
            </a:r>
            <a:r>
              <a:rPr lang="en-IN" sz="2800">
                <a:solidFill>
                  <a:srgbClr val="000000"/>
                </a:solidFill>
                <a:latin typeface="Calibri"/>
              </a:rPr>
              <a:t> which includes </a:t>
            </a:r>
            <a:endParaRPr/>
          </a:p>
          <a:p>
            <a:pPr>
              <a:lnSpc>
                <a:spcPct val="90000"/>
              </a:lnSpc>
              <a:buFont typeface="Arial"/>
              <a:buChar char="•"/>
            </a:pPr>
            <a:r>
              <a:rPr lang="en-IN" sz="2600">
                <a:solidFill>
                  <a:srgbClr val="000000"/>
                </a:solidFill>
                <a:latin typeface="Calibri"/>
              </a:rPr>
              <a:t>Rail-fence Technique, </a:t>
            </a:r>
            <a:endParaRPr/>
          </a:p>
          <a:p>
            <a:pPr>
              <a:lnSpc>
                <a:spcPct val="90000"/>
              </a:lnSpc>
              <a:buFont typeface="Arial"/>
              <a:buChar char="•"/>
            </a:pPr>
            <a:r>
              <a:rPr lang="en-IN" sz="2600">
                <a:solidFill>
                  <a:srgbClr val="000000"/>
                </a:solidFill>
                <a:latin typeface="Calibri"/>
              </a:rPr>
              <a:t>Columnar Transposition, </a:t>
            </a:r>
            <a:endParaRPr/>
          </a:p>
          <a:p>
            <a:pPr>
              <a:lnSpc>
                <a:spcPct val="90000"/>
              </a:lnSpc>
              <a:buFont typeface="Arial"/>
              <a:buChar char="•"/>
            </a:pPr>
            <a:r>
              <a:rPr lang="en-IN" sz="2600">
                <a:solidFill>
                  <a:srgbClr val="000000"/>
                </a:solidFill>
                <a:latin typeface="Calibri"/>
              </a:rPr>
              <a:t>Verman Cipher</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CustomShape 1"/>
          <p:cNvSpPr/>
          <p:nvPr/>
        </p:nvSpPr>
        <p:spPr>
          <a:xfrm>
            <a:off x="491400" y="327960"/>
            <a:ext cx="11126880" cy="5914080"/>
          </a:xfrm>
          <a:prstGeom prst="rect">
            <a:avLst/>
          </a:prstGeom>
          <a:noFill/>
          <a:ln>
            <a:noFill/>
          </a:ln>
        </p:spPr>
        <p:txBody>
          <a:bodyPr lIns="90000" tIns="45000" rIns="90000" bIns="45000"/>
          <a:lstStyle/>
          <a:p>
            <a:pPr>
              <a:lnSpc>
                <a:spcPct val="160000"/>
              </a:lnSpc>
              <a:buFont typeface="Arial"/>
              <a:buChar char="•"/>
            </a:pPr>
            <a:r>
              <a:rPr lang="en-IN" sz="3400" b="1">
                <a:solidFill>
                  <a:srgbClr val="000000"/>
                </a:solidFill>
                <a:latin typeface="Calibri"/>
              </a:rPr>
              <a:t>Transposition Techniques</a:t>
            </a:r>
            <a:r>
              <a:rPr lang="en-IN" sz="3400">
                <a:solidFill>
                  <a:srgbClr val="000000"/>
                </a:solidFill>
                <a:latin typeface="Calibri"/>
              </a:rPr>
              <a:t> are based on the permutation of the plain-text instead of substitution.</a:t>
            </a:r>
            <a:endParaRPr/>
          </a:p>
          <a:p>
            <a:pPr>
              <a:lnSpc>
                <a:spcPct val="160000"/>
              </a:lnSpc>
              <a:buFont typeface="Arial"/>
              <a:buChar char="•"/>
            </a:pPr>
            <a:r>
              <a:rPr lang="en-IN" sz="3400">
                <a:solidFill>
                  <a:srgbClr val="000000"/>
                </a:solidFill>
                <a:latin typeface="Calibri"/>
              </a:rPr>
              <a:t>1) Rail-Fence Technique</a:t>
            </a:r>
            <a:endParaRPr/>
          </a:p>
          <a:p>
            <a:pPr>
              <a:lnSpc>
                <a:spcPct val="160000"/>
              </a:lnSpc>
              <a:buFont typeface="Arial"/>
              <a:buChar char="•"/>
            </a:pPr>
            <a:r>
              <a:rPr lang="en-IN" sz="3400">
                <a:solidFill>
                  <a:srgbClr val="000000"/>
                </a:solidFill>
                <a:latin typeface="Calibri"/>
              </a:rPr>
              <a:t>This technique is a type of Transposition technique and write the plain text as a sequence of diagonals and changing the order according to each row.</a:t>
            </a:r>
            <a:endParaRPr/>
          </a:p>
          <a:p>
            <a:pPr>
              <a:lnSpc>
                <a:spcPct val="160000"/>
              </a:lnSpc>
              <a:buFont typeface="Arial"/>
              <a:buChar char="•"/>
            </a:pPr>
            <a:r>
              <a:rPr lang="en-IN" sz="3400">
                <a:solidFill>
                  <a:srgbClr val="000000"/>
                </a:solidFill>
                <a:latin typeface="Calibri"/>
              </a:rPr>
              <a:t>It uses a simple algorithm,</a:t>
            </a:r>
            <a:endParaRPr/>
          </a:p>
          <a:p>
            <a:pPr>
              <a:lnSpc>
                <a:spcPct val="160000"/>
              </a:lnSpc>
              <a:buFont typeface="Arial"/>
              <a:buChar char="•"/>
            </a:pPr>
            <a:r>
              <a:rPr lang="en-IN" sz="3400">
                <a:solidFill>
                  <a:srgbClr val="000000"/>
                </a:solidFill>
                <a:latin typeface="Calibri"/>
              </a:rPr>
              <a:t>Writing down the plain text message into a sequence of diagonals.</a:t>
            </a:r>
            <a:endParaRPr/>
          </a:p>
          <a:p>
            <a:pPr>
              <a:lnSpc>
                <a:spcPct val="160000"/>
              </a:lnSpc>
              <a:buFont typeface="Arial"/>
              <a:buChar char="•"/>
            </a:pPr>
            <a:r>
              <a:rPr lang="en-IN" sz="3400">
                <a:solidFill>
                  <a:srgbClr val="000000"/>
                </a:solidFill>
                <a:latin typeface="Calibri"/>
              </a:rPr>
              <a:t>Row-wise writing the plain-text written from above step.</a:t>
            </a:r>
            <a:endParaRPr/>
          </a:p>
          <a:p>
            <a:pPr>
              <a:lnSpc>
                <a:spcPct val="16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CustomShape 1"/>
          <p:cNvSpPr/>
          <p:nvPr/>
        </p:nvSpPr>
        <p:spPr>
          <a:xfrm>
            <a:off x="317880" y="233280"/>
            <a:ext cx="10514520" cy="4350240"/>
          </a:xfrm>
          <a:prstGeom prst="rect">
            <a:avLst/>
          </a:prstGeom>
          <a:noFill/>
          <a:ln>
            <a:noFill/>
          </a:ln>
        </p:spPr>
        <p:txBody>
          <a:bodyPr lIns="90000" tIns="45000" rIns="90000" bIns="45000"/>
          <a:lstStyle/>
          <a:p>
            <a:pPr>
              <a:lnSpc>
                <a:spcPct val="160000"/>
              </a:lnSpc>
              <a:buFont typeface="Arial"/>
              <a:buChar char="•"/>
            </a:pPr>
            <a:r>
              <a:rPr lang="en-IN" sz="2800">
                <a:solidFill>
                  <a:srgbClr val="000000"/>
                </a:solidFill>
                <a:latin typeface="Calibri"/>
              </a:rPr>
              <a:t>Example:</a:t>
            </a:r>
            <a:endParaRPr/>
          </a:p>
          <a:p>
            <a:pPr>
              <a:lnSpc>
                <a:spcPct val="160000"/>
              </a:lnSpc>
              <a:buFont typeface="Arial"/>
              <a:buChar char="•"/>
            </a:pPr>
            <a:r>
              <a:rPr lang="en-IN" sz="2800">
                <a:solidFill>
                  <a:srgbClr val="000000"/>
                </a:solidFill>
                <a:latin typeface="Calibri"/>
              </a:rPr>
              <a:t> “INCLUDEHELP IS AWESOMW”.</a:t>
            </a:r>
            <a:endParaRPr/>
          </a:p>
        </p:txBody>
      </p:sp>
      <p:pic>
        <p:nvPicPr>
          <p:cNvPr id="275" name="Picture 2"/>
          <p:cNvPicPr/>
          <p:nvPr/>
        </p:nvPicPr>
        <p:blipFill>
          <a:blip r:embed="rId2"/>
          <a:stretch>
            <a:fillRect/>
          </a:stretch>
        </p:blipFill>
        <p:spPr>
          <a:xfrm>
            <a:off x="612720" y="2160000"/>
            <a:ext cx="8602560" cy="1874880"/>
          </a:xfrm>
          <a:prstGeom prst="rect">
            <a:avLst/>
          </a:prstGeom>
          <a:ln>
            <a:noFill/>
          </a:ln>
        </p:spPr>
      </p:pic>
      <p:sp>
        <p:nvSpPr>
          <p:cNvPr id="276" name="CustomShape 2"/>
          <p:cNvSpPr/>
          <p:nvPr/>
        </p:nvSpPr>
        <p:spPr>
          <a:xfrm>
            <a:off x="317880" y="4035960"/>
            <a:ext cx="11426400" cy="2649240"/>
          </a:xfrm>
          <a:prstGeom prst="rect">
            <a:avLst/>
          </a:prstGeom>
          <a:noFill/>
          <a:ln>
            <a:noFill/>
          </a:ln>
        </p:spPr>
        <p:txBody>
          <a:bodyPr lIns="90000" tIns="45000" rIns="90000" bIns="45000"/>
          <a:lstStyle/>
          <a:p>
            <a:pPr>
              <a:lnSpc>
                <a:spcPct val="150000"/>
              </a:lnSpc>
            </a:pPr>
            <a:r>
              <a:rPr lang="en-IN" sz="2400">
                <a:solidFill>
                  <a:srgbClr val="000000"/>
                </a:solidFill>
                <a:latin typeface="segoe ui"/>
              </a:rPr>
              <a:t>So the Cipher-text are, </a:t>
            </a:r>
            <a:r>
              <a:rPr lang="en-IN" sz="2400" b="1">
                <a:solidFill>
                  <a:srgbClr val="000000"/>
                </a:solidFill>
                <a:latin typeface="segoe ui"/>
              </a:rPr>
              <a:t>ICUEEPSWSMNLDHLIAEOW</a:t>
            </a:r>
            <a:r>
              <a:rPr lang="en-IN" sz="2400">
                <a:solidFill>
                  <a:srgbClr val="000000"/>
                </a:solidFill>
                <a:latin typeface="segoe ui"/>
              </a:rPr>
              <a:t>.</a:t>
            </a:r>
            <a:endParaRPr/>
          </a:p>
          <a:p>
            <a:pPr>
              <a:lnSpc>
                <a:spcPct val="150000"/>
              </a:lnSpc>
            </a:pPr>
            <a:r>
              <a:rPr lang="en-IN" sz="2400">
                <a:solidFill>
                  <a:srgbClr val="000000"/>
                </a:solidFill>
                <a:latin typeface="segoe ui"/>
              </a:rPr>
              <a:t>First, we write the message in a zigzag manner then read it out direct row-wise to change it to cipher-text.</a:t>
            </a:r>
            <a:endParaRPr/>
          </a:p>
          <a:p>
            <a:pPr>
              <a:lnSpc>
                <a:spcPct val="150000"/>
              </a:lnSpc>
            </a:pPr>
            <a:r>
              <a:rPr lang="en-IN" sz="2400">
                <a:solidFill>
                  <a:srgbClr val="000000"/>
                </a:solidFill>
                <a:latin typeface="segoe ui"/>
              </a:rPr>
              <a:t>Now as we can see, Rail-Fence Technique is very easy to break by any cryptanalyst.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396720" y="264960"/>
            <a:ext cx="11300040" cy="5583240"/>
          </a:xfrm>
          <a:prstGeom prst="rect">
            <a:avLst/>
          </a:prstGeom>
          <a:noFill/>
          <a:ln>
            <a:noFill/>
          </a:ln>
        </p:spPr>
        <p:txBody>
          <a:bodyPr lIns="90000" tIns="45000" rIns="90000" bIns="45000"/>
          <a:lstStyle/>
          <a:p>
            <a:pPr>
              <a:lnSpc>
                <a:spcPct val="100000"/>
              </a:lnSpc>
            </a:pPr>
            <a:r>
              <a:rPr lang="en-IN" sz="2800">
                <a:solidFill>
                  <a:srgbClr val="000000"/>
                </a:solidFill>
                <a:latin typeface="Calibri"/>
              </a:rPr>
              <a:t>2) Columnar Transition Technique</a:t>
            </a:r>
            <a:endParaRPr/>
          </a:p>
          <a:p>
            <a:pPr>
              <a:lnSpc>
                <a:spcPct val="100000"/>
              </a:lnSpc>
            </a:pPr>
            <a:endParaRPr/>
          </a:p>
          <a:p>
            <a:pPr>
              <a:lnSpc>
                <a:spcPct val="100000"/>
              </a:lnSpc>
            </a:pPr>
            <a:r>
              <a:rPr lang="en-IN" sz="2800" b="1">
                <a:solidFill>
                  <a:srgbClr val="000000"/>
                </a:solidFill>
                <a:latin typeface="Calibri"/>
              </a:rPr>
              <a:t>A. Basic Technique</a:t>
            </a:r>
            <a:endParaRPr/>
          </a:p>
          <a:p>
            <a:pPr>
              <a:lnSpc>
                <a:spcPct val="150000"/>
              </a:lnSpc>
              <a:buFont typeface="Arial"/>
              <a:buChar char="•"/>
            </a:pPr>
            <a:r>
              <a:rPr lang="en-IN" sz="2800">
                <a:solidFill>
                  <a:srgbClr val="000000"/>
                </a:solidFill>
                <a:latin typeface="Calibri"/>
              </a:rPr>
              <a:t>It is a slight variation to the Rail-fence technique, let’s see its algorithm:</a:t>
            </a:r>
            <a:endParaRPr/>
          </a:p>
          <a:p>
            <a:pPr>
              <a:lnSpc>
                <a:spcPct val="150000"/>
              </a:lnSpc>
              <a:buFont typeface="Arial"/>
              <a:buChar char="•"/>
            </a:pPr>
            <a:r>
              <a:rPr lang="en-IN" sz="2800">
                <a:solidFill>
                  <a:srgbClr val="000000"/>
                </a:solidFill>
                <a:latin typeface="Calibri"/>
              </a:rPr>
              <a:t>In a rectangle of pre-defined size, write the plain-text message row by row.</a:t>
            </a:r>
            <a:endParaRPr/>
          </a:p>
          <a:p>
            <a:pPr>
              <a:lnSpc>
                <a:spcPct val="150000"/>
              </a:lnSpc>
              <a:buFont typeface="Arial"/>
              <a:buChar char="•"/>
            </a:pPr>
            <a:r>
              <a:rPr lang="en-IN" sz="2800">
                <a:solidFill>
                  <a:srgbClr val="000000"/>
                </a:solidFill>
                <a:latin typeface="Calibri"/>
              </a:rPr>
              <a:t>Read the plain message in random order in a column-wise fashion. It can be any order such as 2, 1, 3 etc.</a:t>
            </a:r>
            <a:endParaRPr/>
          </a:p>
          <a:p>
            <a:pPr>
              <a:lnSpc>
                <a:spcPct val="150000"/>
              </a:lnSpc>
              <a:buFont typeface="Arial"/>
              <a:buChar char="•"/>
            </a:pPr>
            <a:r>
              <a:rPr lang="en-IN" sz="2800">
                <a:solidFill>
                  <a:srgbClr val="000000"/>
                </a:solidFill>
                <a:latin typeface="Calibri"/>
              </a:rPr>
              <a:t>Thus Cipher-text is obtained.</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CustomShape 1"/>
          <p:cNvSpPr/>
          <p:nvPr/>
        </p:nvSpPr>
        <p:spPr>
          <a:xfrm>
            <a:off x="4218348" y="197640"/>
            <a:ext cx="7613652" cy="3145320"/>
          </a:xfrm>
          <a:prstGeom prst="rect">
            <a:avLst/>
          </a:prstGeom>
          <a:noFill/>
          <a:ln>
            <a:noFill/>
          </a:ln>
        </p:spPr>
        <p:txBody>
          <a:bodyPr lIns="90000" tIns="45000" rIns="90000" bIns="45000"/>
          <a:lstStyle/>
          <a:p>
            <a:pPr algn="just">
              <a:lnSpc>
                <a:spcPct val="150000"/>
              </a:lnSpc>
            </a:pPr>
            <a:r>
              <a:rPr lang="en-IN" sz="1600" dirty="0">
                <a:latin typeface="Times New Roman" panose="02020603050405020304" pitchFamily="18" charset="0"/>
                <a:cs typeface="Times New Roman" panose="02020603050405020304" pitchFamily="18" charset="0"/>
              </a:rPr>
              <a:t>We first pick a keyword for our encryption. We write the plaintext out in a grid where the number of columns is the number of letters in the keyword. We then title each column with the respective letter from the keyword. We take the letters in the keyword in alphabetical order, and read down the columns in this order. If a letter is repeated, we do the one that appears first, then the next and so on.</a:t>
            </a:r>
            <a:endParaRPr sz="1600" dirty="0">
              <a:latin typeface="Times New Roman" panose="02020603050405020304" pitchFamily="18" charset="0"/>
              <a:cs typeface="Times New Roman" panose="02020603050405020304" pitchFamily="18" charset="0"/>
            </a:endParaRPr>
          </a:p>
          <a:p>
            <a:pPr algn="just">
              <a:lnSpc>
                <a:spcPct val="150000"/>
              </a:lnSpc>
            </a:pPr>
            <a:r>
              <a:rPr lang="en-IN" sz="1600" dirty="0">
                <a:latin typeface="Times New Roman" panose="02020603050405020304" pitchFamily="18" charset="0"/>
                <a:cs typeface="Times New Roman" panose="02020603050405020304" pitchFamily="18" charset="0"/>
              </a:rPr>
              <a:t>As an example, let's encrypt the message </a:t>
            </a:r>
            <a:r>
              <a:rPr lang="en-IN" sz="1600" b="1" dirty="0">
                <a:latin typeface="Times New Roman" panose="02020603050405020304" pitchFamily="18" charset="0"/>
                <a:cs typeface="Times New Roman" panose="02020603050405020304" pitchFamily="18" charset="0"/>
              </a:rPr>
              <a:t>"The tomato is a plant in the nightshade family" using the keyword </a:t>
            </a:r>
            <a:r>
              <a:rPr lang="en-IN" sz="2000" b="1" dirty="0">
                <a:latin typeface="Times New Roman" panose="02020603050405020304" pitchFamily="18" charset="0"/>
                <a:cs typeface="Times New Roman" panose="02020603050405020304" pitchFamily="18" charset="0"/>
              </a:rPr>
              <a:t>tomato</a:t>
            </a:r>
            <a:r>
              <a:rPr lang="en-IN" sz="2000" dirty="0">
                <a:latin typeface="Times New Roman" panose="02020603050405020304" pitchFamily="18" charset="0"/>
                <a:cs typeface="Times New Roman" panose="02020603050405020304" pitchFamily="18" charset="0"/>
              </a:rPr>
              <a:t>. </a:t>
            </a:r>
            <a:r>
              <a:rPr lang="en-IN" sz="1600" dirty="0">
                <a:latin typeface="Times New Roman" panose="02020603050405020304" pitchFamily="18" charset="0"/>
                <a:cs typeface="Times New Roman" panose="02020603050405020304" pitchFamily="18" charset="0"/>
              </a:rPr>
              <a:t>We get the grid given below.</a:t>
            </a:r>
            <a:endParaRPr sz="1600" dirty="0">
              <a:latin typeface="Times New Roman" panose="02020603050405020304" pitchFamily="18" charset="0"/>
              <a:cs typeface="Times New Roman" panose="02020603050405020304" pitchFamily="18" charset="0"/>
            </a:endParaRPr>
          </a:p>
          <a:p>
            <a:pPr algn="just">
              <a:lnSpc>
                <a:spcPct val="150000"/>
              </a:lnSpc>
            </a:pPr>
            <a:endParaRPr sz="1600" dirty="0">
              <a:latin typeface="Times New Roman" panose="02020603050405020304" pitchFamily="18" charset="0"/>
              <a:cs typeface="Times New Roman" panose="02020603050405020304" pitchFamily="18" charset="0"/>
            </a:endParaRPr>
          </a:p>
        </p:txBody>
      </p:sp>
      <p:sp>
        <p:nvSpPr>
          <p:cNvPr id="279" name="CustomShape 2"/>
          <p:cNvSpPr/>
          <p:nvPr/>
        </p:nvSpPr>
        <p:spPr>
          <a:xfrm>
            <a:off x="288000" y="213480"/>
            <a:ext cx="2087280" cy="432720"/>
          </a:xfrm>
          <a:prstGeom prst="rect">
            <a:avLst/>
          </a:prstGeom>
          <a:noFill/>
          <a:ln>
            <a:noFill/>
          </a:ln>
        </p:spPr>
        <p:txBody>
          <a:bodyPr lIns="90000" tIns="45000" rIns="90000" bIns="45000"/>
          <a:lstStyle/>
          <a:p>
            <a:pPr>
              <a:lnSpc>
                <a:spcPct val="150000"/>
              </a:lnSpc>
            </a:pPr>
            <a:r>
              <a:rPr lang="en-IN" sz="2400" b="1" u="sng">
                <a:latin typeface="Arial"/>
              </a:rPr>
              <a:t>Encryption:-</a:t>
            </a:r>
            <a:endParaRPr/>
          </a:p>
        </p:txBody>
      </p:sp>
      <p:pic>
        <p:nvPicPr>
          <p:cNvPr id="280" name="Picture 279"/>
          <p:cNvPicPr/>
          <p:nvPr/>
        </p:nvPicPr>
        <p:blipFill>
          <a:blip r:embed="rId2"/>
          <a:stretch>
            <a:fillRect/>
          </a:stretch>
        </p:blipFill>
        <p:spPr>
          <a:xfrm>
            <a:off x="360000" y="885960"/>
            <a:ext cx="3655490" cy="4030169"/>
          </a:xfrm>
          <a:prstGeom prst="rect">
            <a:avLst/>
          </a:prstGeom>
          <a:ln>
            <a:noFill/>
          </a:ln>
        </p:spPr>
      </p:pic>
      <p:sp>
        <p:nvSpPr>
          <p:cNvPr id="281" name="CustomShape 3"/>
          <p:cNvSpPr/>
          <p:nvPr/>
        </p:nvSpPr>
        <p:spPr>
          <a:xfrm>
            <a:off x="4218348" y="2899268"/>
            <a:ext cx="7452542" cy="1059464"/>
          </a:xfrm>
          <a:prstGeom prst="rect">
            <a:avLst/>
          </a:prstGeom>
          <a:noFill/>
          <a:ln>
            <a:noFill/>
          </a:ln>
        </p:spPr>
        <p:txBody>
          <a:bodyPr lIns="90000" tIns="45000" rIns="90000" bIns="45000"/>
          <a:lstStyle/>
          <a:p>
            <a:pPr algn="just">
              <a:lnSpc>
                <a:spcPct val="150000"/>
              </a:lnSpc>
            </a:pPr>
            <a:r>
              <a:rPr lang="en-IN" sz="1600" b="1" dirty="0">
                <a:latin typeface="Times New Roman" panose="02020603050405020304" pitchFamily="18" charset="0"/>
                <a:cs typeface="Times New Roman" panose="02020603050405020304" pitchFamily="18" charset="0"/>
              </a:rPr>
              <a:t>We have written the keyword above the grid of the plaintext, and also the numbers telling us which order to read the columns in. Notice that the first "O" is 3 and the second "O" is 4, and the same thing for the two "T"s.</a:t>
            </a:r>
            <a:endParaRPr sz="2000" dirty="0">
              <a:latin typeface="Times New Roman" panose="02020603050405020304" pitchFamily="18" charset="0"/>
              <a:cs typeface="Times New Roman" panose="02020603050405020304" pitchFamily="18" charset="0"/>
            </a:endParaRPr>
          </a:p>
          <a:p>
            <a:pPr>
              <a:lnSpc>
                <a:spcPct val="150000"/>
              </a:lnSpc>
            </a:pPr>
            <a:endParaRPr sz="2000" dirty="0">
              <a:latin typeface="Times New Roman" panose="02020603050405020304" pitchFamily="18" charset="0"/>
              <a:cs typeface="Times New Roman" panose="02020603050405020304" pitchFamily="18" charset="0"/>
            </a:endParaRPr>
          </a:p>
        </p:txBody>
      </p:sp>
      <p:sp>
        <p:nvSpPr>
          <p:cNvPr id="282" name="CustomShape 4"/>
          <p:cNvSpPr/>
          <p:nvPr/>
        </p:nvSpPr>
        <p:spPr>
          <a:xfrm>
            <a:off x="504000" y="5155889"/>
            <a:ext cx="3527280" cy="1185917"/>
          </a:xfrm>
          <a:prstGeom prst="rect">
            <a:avLst/>
          </a:prstGeom>
          <a:noFill/>
          <a:ln>
            <a:noFill/>
          </a:ln>
        </p:spPr>
        <p:txBody>
          <a:bodyPr lIns="90000" tIns="45000" rIns="90000" bIns="45000"/>
          <a:lstStyle/>
          <a:p>
            <a:pPr algn="just"/>
            <a:r>
              <a:rPr lang="en-IN" sz="1400" dirty="0">
                <a:latin typeface="Times New Roman" panose="02020603050405020304" pitchFamily="18" charset="0"/>
                <a:cs typeface="Times New Roman" panose="02020603050405020304" pitchFamily="18" charset="0"/>
              </a:rPr>
              <a:t>The plaintext is written in a grid beneath the keyword. The numbers represent the alphabetical order of the keyword, and so the order in which the columns will be read.</a:t>
            </a:r>
            <a:endParaRPr sz="3200" dirty="0">
              <a:latin typeface="Times New Roman" panose="02020603050405020304" pitchFamily="18" charset="0"/>
              <a:cs typeface="Times New Roman" panose="02020603050405020304" pitchFamily="18" charset="0"/>
            </a:endParaRPr>
          </a:p>
        </p:txBody>
      </p:sp>
      <p:sp>
        <p:nvSpPr>
          <p:cNvPr id="283" name="CustomShape 5"/>
          <p:cNvSpPr/>
          <p:nvPr/>
        </p:nvSpPr>
        <p:spPr>
          <a:xfrm>
            <a:off x="4218348" y="4168878"/>
            <a:ext cx="7655400" cy="2367360"/>
          </a:xfrm>
          <a:prstGeom prst="rect">
            <a:avLst/>
          </a:prstGeom>
          <a:noFill/>
          <a:ln>
            <a:noFill/>
          </a:ln>
        </p:spPr>
        <p:txBody>
          <a:bodyPr lIns="90000" tIns="45000" rIns="90000" bIns="45000"/>
          <a:lstStyle/>
          <a:p>
            <a:pPr algn="just">
              <a:lnSpc>
                <a:spcPct val="150000"/>
              </a:lnSpc>
            </a:pPr>
            <a:r>
              <a:rPr lang="en-IN" sz="1600" dirty="0">
                <a:latin typeface="Times New Roman" panose="02020603050405020304" pitchFamily="18" charset="0"/>
                <a:cs typeface="Times New Roman" panose="02020603050405020304" pitchFamily="18" charset="0"/>
              </a:rPr>
              <a:t>Starting with the column headed by "A", our ciphertext begins "TINESAX" from this column. We now move to the column headed by "M", and so on through the letters of the keyword in alphabetical order to get the ciphertext "TINESAX / EOAHTFX / HTLTHEY / MAIIAIX / TAPNGDL / OSTNHMX" . </a:t>
            </a:r>
            <a:endParaRPr sz="1600" dirty="0">
              <a:latin typeface="Times New Roman" panose="02020603050405020304" pitchFamily="18" charset="0"/>
              <a:cs typeface="Times New Roman" panose="02020603050405020304" pitchFamily="18" charset="0"/>
            </a:endParaRPr>
          </a:p>
          <a:p>
            <a:pPr algn="just">
              <a:lnSpc>
                <a:spcPct val="150000"/>
              </a:lnSpc>
            </a:pPr>
            <a:r>
              <a:rPr lang="en-IN" sz="1600" dirty="0">
                <a:latin typeface="Times New Roman" panose="02020603050405020304" pitchFamily="18" charset="0"/>
                <a:cs typeface="Times New Roman" panose="02020603050405020304" pitchFamily="18" charset="0"/>
              </a:rPr>
              <a:t>The final ciphertext is thus </a:t>
            </a:r>
            <a:r>
              <a:rPr lang="en-IN" sz="1600" b="1" dirty="0">
                <a:solidFill>
                  <a:srgbClr val="3333FF"/>
                </a:solidFill>
                <a:latin typeface="Times New Roman" panose="02020603050405020304" pitchFamily="18" charset="0"/>
                <a:cs typeface="Times New Roman" panose="02020603050405020304" pitchFamily="18" charset="0"/>
              </a:rPr>
              <a:t>"TINES AXEOA HTFXH TLTHE YMAII AIXTA PNGDL OSTNH MX".</a:t>
            </a:r>
            <a:endParaRPr sz="1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0B0FBE-6576-8F46-F6D5-644FADAA5033}"/>
              </a:ext>
            </a:extLst>
          </p:cNvPr>
          <p:cNvSpPr>
            <a:spLocks noGrp="1"/>
          </p:cNvSpPr>
          <p:nvPr>
            <p:ph type="subTitle"/>
          </p:nvPr>
        </p:nvSpPr>
        <p:spPr>
          <a:xfrm>
            <a:off x="609780" y="2574348"/>
            <a:ext cx="10972440" cy="1145160"/>
          </a:xfrm>
        </p:spPr>
        <p:style>
          <a:lnRef idx="2">
            <a:schemeClr val="accent1"/>
          </a:lnRef>
          <a:fillRef idx="1">
            <a:schemeClr val="lt1"/>
          </a:fillRef>
          <a:effectRef idx="0">
            <a:schemeClr val="accent1"/>
          </a:effectRef>
          <a:fontRef idx="minor">
            <a:schemeClr val="dk1"/>
          </a:fontRef>
        </p:style>
        <p:txBody>
          <a:bodyPr/>
          <a:lstStyle/>
          <a:p>
            <a:pPr marL="0" indent="0" algn="ctr">
              <a:buNone/>
            </a:pPr>
            <a:r>
              <a:rPr lang="en-US" sz="7200" b="1" dirty="0">
                <a:ln w="12700">
                  <a:solidFill>
                    <a:schemeClr val="accent1"/>
                  </a:solidFill>
                  <a:prstDash val="solid"/>
                </a:ln>
                <a:solidFill>
                  <a:schemeClr val="accent6">
                    <a:lumMod val="5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THANK  YOU !</a:t>
            </a:r>
          </a:p>
        </p:txBody>
      </p:sp>
    </p:spTree>
    <p:extLst>
      <p:ext uri="{BB962C8B-B14F-4D97-AF65-F5344CB8AC3E}">
        <p14:creationId xmlns:p14="http://schemas.microsoft.com/office/powerpoint/2010/main" val="963253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4524</Words>
  <Application>Microsoft Office PowerPoint</Application>
  <PresentationFormat>Widescreen</PresentationFormat>
  <Paragraphs>337</Paragraphs>
  <Slides>97</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97</vt:i4>
      </vt:variant>
    </vt:vector>
  </HeadingPairs>
  <TitlesOfParts>
    <vt:vector size="112" baseType="lpstr">
      <vt:lpstr>Arial</vt:lpstr>
      <vt:lpstr>Calibri</vt:lpstr>
      <vt:lpstr>Calibri Light</vt:lpstr>
      <vt:lpstr>Consolas</vt:lpstr>
      <vt:lpstr>Quicksand</vt:lpstr>
      <vt:lpstr>Segoe UI</vt:lpstr>
      <vt:lpstr>StarSymbol</vt:lpstr>
      <vt:lpstr>Symbol</vt:lpstr>
      <vt:lpstr>Times New Roman</vt:lpstr>
      <vt:lpstr>urw-din</vt:lpstr>
      <vt:lpstr>Wingdings</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hp</dc:creator>
  <cp:lastModifiedBy>harsh patil</cp:lastModifiedBy>
  <cp:revision>8</cp:revision>
  <dcterms:modified xsi:type="dcterms:W3CDTF">2025-01-02T17:46:51Z</dcterms:modified>
</cp:coreProperties>
</file>